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26" r:id="rId1"/>
  </p:sldMasterIdLst>
  <p:notesMasterIdLst>
    <p:notesMasterId r:id="rId20"/>
  </p:notesMasterIdLst>
  <p:sldIdLst>
    <p:sldId id="256" r:id="rId2"/>
    <p:sldId id="257" r:id="rId3"/>
    <p:sldId id="634" r:id="rId4"/>
    <p:sldId id="260" r:id="rId5"/>
    <p:sldId id="663" r:id="rId6"/>
    <p:sldId id="263" r:id="rId7"/>
    <p:sldId id="274" r:id="rId8"/>
    <p:sldId id="592" r:id="rId9"/>
    <p:sldId id="636" r:id="rId10"/>
    <p:sldId id="637" r:id="rId11"/>
    <p:sldId id="639" r:id="rId12"/>
    <p:sldId id="638" r:id="rId13"/>
    <p:sldId id="640" r:id="rId14"/>
    <p:sldId id="641" r:id="rId15"/>
    <p:sldId id="662" r:id="rId16"/>
    <p:sldId id="660" r:id="rId17"/>
    <p:sldId id="659" r:id="rId18"/>
    <p:sldId id="651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83"/>
    <a:srgbClr val="000B22"/>
    <a:srgbClr val="006600"/>
    <a:srgbClr val="08588E"/>
    <a:srgbClr val="E1F4FF"/>
    <a:srgbClr val="CCECFF"/>
    <a:srgbClr val="EFF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9" autoAdjust="0"/>
    <p:restoredTop sz="93018" autoAdjust="0"/>
  </p:normalViewPr>
  <p:slideViewPr>
    <p:cSldViewPr snapToGrid="0">
      <p:cViewPr varScale="1">
        <p:scale>
          <a:sx n="107" d="100"/>
          <a:sy n="107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5083CD3-951B-41ED-A260-80ECAFC98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4543B5-4CFE-43A1-9C63-64144A48C5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CF91EB-30D9-4CE7-955F-53BE683951FE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7345F0E-A6F7-4600-94EA-C9C4D20A7A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9FB6FD5-FA6D-4AE5-98E0-F4197EFDF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C98B7-3E02-47BF-96BA-4B8101309A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37F94C-562D-48A4-A4A3-AD438F3E3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E6D3C6-0F7E-49DB-BABF-1510D14FF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0D4F68A-1228-4302-9CC7-186C6E0ADA1B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D3F6-9BD0-4ADA-B890-ED5C7C213192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2227-739D-42B8-9C68-8A4360BE63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371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2689-D843-4988-A259-614EDEED6E3A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ECEE-903A-410C-B75C-89428DC2E2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11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15D4-80EF-414D-AF0D-E74C6E2C2B4E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8A81-4E9A-4500-8D3D-9316BB57B9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167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98B9-DC8D-4474-9152-FE38FA2B1D99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6698-7DE6-40E7-A038-0F07DF2B15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607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8BEE-C435-4792-9E1C-C6632417A28F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983C-F1EB-4998-AB90-F6402883F7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898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1907-0569-40F7-A618-C2B9C264B0F5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570D-1186-40CF-B1F8-3B377B89A2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07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DF76-C475-49C3-AC8B-1ACFA5295B6B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3605-E18B-4C47-9A2F-5BF83E3C1C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93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9D13-D1FD-420D-9FAA-1876C3B51EF0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E230-568E-4125-ADE6-1190166D2E1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15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89B5-1E11-4C6D-B081-BAC16EE351CD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450C-1A1E-4A7A-8A0F-1AC636E72E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759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2584-C328-41EC-8269-63084A2DAF76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E4EB-4F9F-46E9-B643-FDE577C57C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014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BE49-5DC4-43C3-AA85-523DA8F49A23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97BB-4EA7-4CE9-8C81-BE2C88ABD0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262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14265-81E7-4E69-B3AE-97C03AC07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EB6762-006F-4E70-8ADB-672CE2854CAE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77ABD-C87B-4CF2-9518-09216B7DB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978A6-4422-4712-937A-73EB0B67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23D913-3237-48B6-B0F2-AF64FC9812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@ggtu.ru" TargetMode="External"/><Relationship Id="rId2" Type="http://schemas.openxmlformats.org/officeDocument/2006/relationships/hyperlink" Target="mailto:pk@ggtu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perspektiva@ggt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4022725"/>
            <a:ext cx="12192000" cy="2616200"/>
          </a:xfrm>
        </p:spPr>
        <p:txBody>
          <a:bodyPr/>
          <a:lstStyle/>
          <a:p>
            <a:pPr eaLnBrk="1" hangingPunct="1"/>
            <a:r>
              <a:rPr lang="en-US" altLang="ru-RU" sz="4400" dirty="0" smtClean="0">
                <a:solidFill>
                  <a:srgbClr val="002060"/>
                </a:solidFill>
                <a:latin typeface="Century Gothic" panose="020B0502020202020204" pitchFamily="34" charset="0"/>
                <a:cs typeface="Noto Serif" panose="02020600060500020200" pitchFamily="18" charset="0"/>
              </a:rPr>
              <a:t>THE  STATE UNIVERSITY OF HUMANITIES AND TECHNOLOGY (GGTU)</a:t>
            </a:r>
            <a:r>
              <a:rPr lang="ru-RU" altLang="ru-RU" sz="2800" dirty="0" smtClean="0">
                <a:solidFill>
                  <a:srgbClr val="002060"/>
                </a:solidFill>
                <a:latin typeface="Century Gothic" panose="020B0502020202020204" pitchFamily="34" charset="0"/>
                <a:cs typeface="Noto Serif" panose="02020600060500020200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Century Gothic" panose="020B0502020202020204" pitchFamily="34" charset="0"/>
                <a:cs typeface="Noto Serif" panose="02020600060500020200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Century Gothic" panose="020B0502020202020204" pitchFamily="34" charset="0"/>
                <a:cs typeface="Noto Serif" panose="02020600060500020200" pitchFamily="18" charset="0"/>
              </a:rPr>
              <a:t> </a:t>
            </a:r>
            <a:br>
              <a:rPr lang="ru-RU" altLang="ru-RU" sz="2800" dirty="0" smtClean="0">
                <a:solidFill>
                  <a:srgbClr val="002060"/>
                </a:solidFill>
                <a:latin typeface="Century Gothic" panose="020B0502020202020204" pitchFamily="34" charset="0"/>
                <a:cs typeface="Noto Serif" panose="02020600060500020200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alt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 City of Orekhovo-Zuyevo</a:t>
            </a:r>
            <a:r>
              <a:rPr lang="ru-RU" alt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Noto Serif" panose="02020600060500020200" pitchFamily="18" charset="0"/>
              </a:rPr>
              <a:t>2024-2025</a:t>
            </a: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1176338"/>
            <a:ext cx="72898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27AF91-8131-4C52-8DB9-CF7EE10A9EE7}"/>
              </a:ext>
            </a:extLst>
          </p:cNvPr>
          <p:cNvSpPr/>
          <p:nvPr/>
        </p:nvSpPr>
        <p:spPr>
          <a:xfrm>
            <a:off x="0" y="347663"/>
            <a:ext cx="12192000" cy="7016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174625" eaLnBrk="1" hangingPunct="1">
              <a:lnSpc>
                <a:spcPct val="90000"/>
              </a:lnSpc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Bachelor’s  </a:t>
            </a:r>
            <a:r>
              <a:rPr lang="en-US" alt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Programmes</a:t>
            </a:r>
            <a:endParaRPr lang="ru-RU" altLang="ru-RU" sz="3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7" name="Group 37">
            <a:extLst>
              <a:ext uri="{FF2B5EF4-FFF2-40B4-BE49-F238E27FC236}">
                <a16:creationId xmlns:a16="http://schemas.microsoft.com/office/drawing/2014/main" id="{A85D9C02-D5D5-4CEC-ADEA-7FA1BA1CC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5503"/>
              </p:ext>
            </p:extLst>
          </p:nvPr>
        </p:nvGraphicFramePr>
        <p:xfrm>
          <a:off x="239948" y="1412851"/>
          <a:ext cx="11712103" cy="5244168"/>
        </p:xfrm>
        <a:graphic>
          <a:graphicData uri="http://schemas.openxmlformats.org/drawingml/2006/table">
            <a:tbl>
              <a:tblPr/>
              <a:tblGrid>
                <a:gridCol w="4614278">
                  <a:extLst>
                    <a:ext uri="{9D8B030D-6E8A-4147-A177-3AD203B41FA5}">
                      <a16:colId xmlns:a16="http://schemas.microsoft.com/office/drawing/2014/main" val="4050766873"/>
                    </a:ext>
                  </a:extLst>
                </a:gridCol>
                <a:gridCol w="1565030">
                  <a:extLst>
                    <a:ext uri="{9D8B030D-6E8A-4147-A177-3AD203B41FA5}">
                      <a16:colId xmlns:a16="http://schemas.microsoft.com/office/drawing/2014/main" val="401277798"/>
                    </a:ext>
                  </a:extLst>
                </a:gridCol>
                <a:gridCol w="1506760">
                  <a:extLst>
                    <a:ext uri="{9D8B030D-6E8A-4147-A177-3AD203B41FA5}">
                      <a16:colId xmlns:a16="http://schemas.microsoft.com/office/drawing/2014/main" val="3478371865"/>
                    </a:ext>
                  </a:extLst>
                </a:gridCol>
                <a:gridCol w="564256">
                  <a:extLst>
                    <a:ext uri="{9D8B030D-6E8A-4147-A177-3AD203B41FA5}">
                      <a16:colId xmlns:a16="http://schemas.microsoft.com/office/drawing/2014/main" val="1370213365"/>
                    </a:ext>
                  </a:extLst>
                </a:gridCol>
                <a:gridCol w="563229">
                  <a:extLst>
                    <a:ext uri="{9D8B030D-6E8A-4147-A177-3AD203B41FA5}">
                      <a16:colId xmlns:a16="http://schemas.microsoft.com/office/drawing/2014/main" val="729512282"/>
                    </a:ext>
                  </a:extLst>
                </a:gridCol>
                <a:gridCol w="2898550">
                  <a:extLst>
                    <a:ext uri="{9D8B030D-6E8A-4147-A177-3AD203B41FA5}">
                      <a16:colId xmlns:a16="http://schemas.microsoft.com/office/drawing/2014/main" val="1351827855"/>
                    </a:ext>
                  </a:extLst>
                </a:gridCol>
              </a:tblGrid>
              <a:tr h="909654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  Tests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74233"/>
                  </a:ext>
                </a:extLst>
              </a:tr>
              <a:tr h="550398">
                <a:tc gridSpan="6">
                  <a:txBody>
                    <a:bodyPr/>
                    <a:lstStyle/>
                    <a:p>
                      <a:pPr marL="174625" algn="ctr"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ru-RU" altLang="ru-RU" sz="2400" b="1" kern="1200" dirty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44.03.05 </a:t>
                      </a:r>
                      <a:r>
                        <a:rPr lang="en-US" altLang="ru-RU" sz="24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Pedagogical Education </a:t>
                      </a:r>
                      <a:r>
                        <a:rPr lang="ru-RU" altLang="ru-RU" sz="18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ru-RU" sz="18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with two Profiles of Education</a:t>
                      </a:r>
                      <a:r>
                        <a:rPr lang="ru-RU" altLang="ru-RU" sz="18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altLang="ru-RU" sz="1800" kern="1200" dirty="0">
                        <a:solidFill>
                          <a:srgbClr val="07518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475791"/>
                  </a:ext>
                </a:extLst>
              </a:tr>
              <a:tr h="85876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Foreign Language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),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Foreign Language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French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Language</a:t>
                      </a:r>
                      <a:endParaRPr kumimoji="0" lang="ru-RU" altLang="ru-RU" sz="24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Social Science</a:t>
                      </a:r>
                      <a:endParaRPr kumimoji="0" lang="ru-RU" altLang="ru-RU" sz="24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English Language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973635"/>
                  </a:ext>
                </a:extLst>
              </a:tr>
              <a:tr h="7524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Russian Language</a:t>
                      </a:r>
                      <a:r>
                        <a:rPr kumimoji="0" lang="ru-RU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English Language</a:t>
                      </a:r>
                      <a:endParaRPr kumimoji="0" lang="ru-RU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English Language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959551"/>
                  </a:ext>
                </a:extLst>
              </a:tr>
              <a:tr h="7039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Language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Literature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Literature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355760"/>
                  </a:ext>
                </a:extLst>
              </a:tr>
              <a:tr h="6981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Language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Literature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Literature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761838"/>
                  </a:ext>
                </a:extLst>
              </a:tr>
              <a:tr h="7001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History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Social Science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History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075638"/>
                  </a:ext>
                </a:extLst>
              </a:tr>
            </a:tbl>
          </a:graphicData>
        </a:graphic>
      </p:graphicFrame>
      <p:pic>
        <p:nvPicPr>
          <p:cNvPr id="1229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5468C9-0A0A-4F86-8900-12C9B7639848}"/>
              </a:ext>
            </a:extLst>
          </p:cNvPr>
          <p:cNvSpPr/>
          <p:nvPr/>
        </p:nvSpPr>
        <p:spPr>
          <a:xfrm>
            <a:off x="174625" y="476250"/>
            <a:ext cx="12017375" cy="76993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 Bachelor’s  </a:t>
            </a:r>
            <a:r>
              <a:rPr lang="en-US" alt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Programmes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7" name="Group 37">
            <a:extLst>
              <a:ext uri="{FF2B5EF4-FFF2-40B4-BE49-F238E27FC236}">
                <a16:creationId xmlns:a16="http://schemas.microsoft.com/office/drawing/2014/main" id="{D90D3557-7824-4D77-98F2-ADA9546E9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91985"/>
              </p:ext>
            </p:extLst>
          </p:nvPr>
        </p:nvGraphicFramePr>
        <p:xfrm>
          <a:off x="133386" y="1615508"/>
          <a:ext cx="11764927" cy="4406478"/>
        </p:xfrm>
        <a:graphic>
          <a:graphicData uri="http://schemas.openxmlformats.org/drawingml/2006/table">
            <a:tbl>
              <a:tblPr/>
              <a:tblGrid>
                <a:gridCol w="4621761">
                  <a:extLst>
                    <a:ext uri="{9D8B030D-6E8A-4147-A177-3AD203B41FA5}">
                      <a16:colId xmlns:a16="http://schemas.microsoft.com/office/drawing/2014/main" val="4050766873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401277798"/>
                    </a:ext>
                  </a:extLst>
                </a:gridCol>
                <a:gridCol w="1569109">
                  <a:extLst>
                    <a:ext uri="{9D8B030D-6E8A-4147-A177-3AD203B41FA5}">
                      <a16:colId xmlns:a16="http://schemas.microsoft.com/office/drawing/2014/main" val="1229299348"/>
                    </a:ext>
                  </a:extLst>
                </a:gridCol>
                <a:gridCol w="566801">
                  <a:extLst>
                    <a:ext uri="{9D8B030D-6E8A-4147-A177-3AD203B41FA5}">
                      <a16:colId xmlns:a16="http://schemas.microsoft.com/office/drawing/2014/main" val="1370213365"/>
                    </a:ext>
                  </a:extLst>
                </a:gridCol>
                <a:gridCol w="565771">
                  <a:extLst>
                    <a:ext uri="{9D8B030D-6E8A-4147-A177-3AD203B41FA5}">
                      <a16:colId xmlns:a16="http://schemas.microsoft.com/office/drawing/2014/main" val="729512282"/>
                    </a:ext>
                  </a:extLst>
                </a:gridCol>
                <a:gridCol w="2911623">
                  <a:extLst>
                    <a:ext uri="{9D8B030D-6E8A-4147-A177-3AD203B41FA5}">
                      <a16:colId xmlns:a16="http://schemas.microsoft.com/office/drawing/2014/main" val="1351827855"/>
                    </a:ext>
                  </a:extLst>
                </a:gridCol>
              </a:tblGrid>
              <a:tr h="1099723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of Education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of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of Education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  Tests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74233"/>
                  </a:ext>
                </a:extLst>
              </a:tr>
              <a:tr h="514352"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44.03.02 </a:t>
                      </a:r>
                      <a:r>
                        <a:rPr lang="en-US" altLang="ru-RU" sz="18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Psychological and Pedagogical Education</a:t>
                      </a:r>
                      <a:endParaRPr lang="ru-RU" altLang="ru-RU" sz="1800" b="1" kern="1200" dirty="0">
                        <a:solidFill>
                          <a:srgbClr val="07518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663936"/>
                  </a:ext>
                </a:extLst>
              </a:tr>
              <a:tr h="963567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Psychology of Education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Language</a:t>
                      </a:r>
                      <a:endParaRPr kumimoji="0" lang="ru-RU" altLang="ru-RU" sz="18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Biology</a:t>
                      </a:r>
                      <a:endParaRPr kumimoji="0" lang="ru-RU" altLang="ru-RU" sz="18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Social Science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Mathematics,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the Specialized Level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973635"/>
                  </a:ext>
                </a:extLst>
              </a:tr>
              <a:tr h="8924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Psychology and</a:t>
                      </a: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Social Pedagogy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Social Science</a:t>
                      </a: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</a:t>
                      </a: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the Specialized Level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638961"/>
                  </a:ext>
                </a:extLst>
              </a:tr>
              <a:tr h="8924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Psychology and Social Pedagogy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Social Science</a:t>
                      </a: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35438"/>
                  </a:ext>
                </a:extLst>
              </a:tr>
            </a:tbl>
          </a:graphicData>
        </a:graphic>
      </p:graphicFrame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D57CDE-6925-4CB0-9CFE-6B24CF0DE4E4}"/>
              </a:ext>
            </a:extLst>
          </p:cNvPr>
          <p:cNvSpPr/>
          <p:nvPr/>
        </p:nvSpPr>
        <p:spPr>
          <a:xfrm>
            <a:off x="0" y="469900"/>
            <a:ext cx="12192000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 Bachelor’s   </a:t>
            </a:r>
            <a:r>
              <a:rPr lang="en-US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Programmes</a:t>
            </a:r>
            <a:endParaRPr lang="ru-RU" altLang="ru-RU" sz="4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7" name="Group 37">
            <a:extLst>
              <a:ext uri="{FF2B5EF4-FFF2-40B4-BE49-F238E27FC236}">
                <a16:creationId xmlns:a16="http://schemas.microsoft.com/office/drawing/2014/main" id="{F23A1484-F604-4D1C-A42D-A2A3926F5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53607"/>
              </p:ext>
            </p:extLst>
          </p:nvPr>
        </p:nvGraphicFramePr>
        <p:xfrm>
          <a:off x="129701" y="1674618"/>
          <a:ext cx="11712104" cy="4444728"/>
        </p:xfrm>
        <a:graphic>
          <a:graphicData uri="http://schemas.openxmlformats.org/drawingml/2006/table">
            <a:tbl>
              <a:tblPr/>
              <a:tblGrid>
                <a:gridCol w="4354251">
                  <a:extLst>
                    <a:ext uri="{9D8B030D-6E8A-4147-A177-3AD203B41FA5}">
                      <a16:colId xmlns:a16="http://schemas.microsoft.com/office/drawing/2014/main" val="405076687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1277798"/>
                    </a:ext>
                  </a:extLst>
                </a:gridCol>
                <a:gridCol w="1731618">
                  <a:extLst>
                    <a:ext uri="{9D8B030D-6E8A-4147-A177-3AD203B41FA5}">
                      <a16:colId xmlns:a16="http://schemas.microsoft.com/office/drawing/2014/main" val="2803100900"/>
                    </a:ext>
                  </a:extLst>
                </a:gridCol>
                <a:gridCol w="564256">
                  <a:extLst>
                    <a:ext uri="{9D8B030D-6E8A-4147-A177-3AD203B41FA5}">
                      <a16:colId xmlns:a16="http://schemas.microsoft.com/office/drawing/2014/main" val="1370213365"/>
                    </a:ext>
                  </a:extLst>
                </a:gridCol>
                <a:gridCol w="563229">
                  <a:extLst>
                    <a:ext uri="{9D8B030D-6E8A-4147-A177-3AD203B41FA5}">
                      <a16:colId xmlns:a16="http://schemas.microsoft.com/office/drawing/2014/main" val="729512282"/>
                    </a:ext>
                  </a:extLst>
                </a:gridCol>
                <a:gridCol w="2898550">
                  <a:extLst>
                    <a:ext uri="{9D8B030D-6E8A-4147-A177-3AD203B41FA5}">
                      <a16:colId xmlns:a16="http://schemas.microsoft.com/office/drawing/2014/main" val="1351827855"/>
                    </a:ext>
                  </a:extLst>
                </a:gridCol>
              </a:tblGrid>
              <a:tr h="1444817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of Education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of Education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of Education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 Tests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74233"/>
                  </a:ext>
                </a:extLst>
              </a:tr>
              <a:tr h="654897">
                <a:tc gridSpan="6"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r>
                        <a:rPr lang="ru-RU" altLang="ru-RU" sz="2000" b="1" kern="1200" dirty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44.03.03 </a:t>
                      </a:r>
                      <a:r>
                        <a:rPr lang="en-US" altLang="ru-RU" sz="20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Special</a:t>
                      </a:r>
                      <a:r>
                        <a:rPr lang="ru-RU" altLang="ru-RU" sz="20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altLang="ru-RU" sz="2000" b="1" kern="1200" dirty="0" err="1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Defectological</a:t>
                      </a:r>
                      <a:r>
                        <a:rPr lang="ru-RU" altLang="ru-RU" sz="20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ru-RU" sz="20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endParaRPr lang="ru-RU" altLang="ru-RU" sz="2000" kern="1200" dirty="0">
                        <a:solidFill>
                          <a:srgbClr val="07518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84664"/>
                  </a:ext>
                </a:extLst>
              </a:tr>
              <a:tr h="1172507">
                <a:tc>
                  <a:txBody>
                    <a:bodyPr/>
                    <a:lstStyle/>
                    <a:p>
                      <a:pPr marL="350838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Speech  Therapy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Language</a:t>
                      </a:r>
                      <a:endParaRPr kumimoji="0" lang="ru-RU" altLang="ru-RU" sz="20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Biology</a:t>
                      </a:r>
                      <a:endParaRPr kumimoji="0" lang="ru-RU" altLang="ru-RU" sz="20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Social Science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 Level</a:t>
                      </a:r>
                      <a:endParaRPr kumimoji="0" lang="ru-RU" alt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56949"/>
                  </a:ext>
                </a:extLst>
              </a:tr>
              <a:tr h="1172507">
                <a:tc>
                  <a:txBody>
                    <a:bodyPr/>
                    <a:lstStyle/>
                    <a:p>
                      <a:pPr marL="447675" marR="0" lvl="0" indent="-96838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Speech  Therapy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Social  Science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Specialized Level</a:t>
                      </a:r>
                      <a:endParaRPr kumimoji="0" lang="ru-RU" alt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812875"/>
                  </a:ext>
                </a:extLst>
              </a:tr>
            </a:tbl>
          </a:graphicData>
        </a:graphic>
      </p:graphicFrame>
      <p:pic>
        <p:nvPicPr>
          <p:cNvPr id="1536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25E371-535B-46C9-AE05-DC2E71D7E8E6}"/>
              </a:ext>
            </a:extLst>
          </p:cNvPr>
          <p:cNvSpPr/>
          <p:nvPr/>
        </p:nvSpPr>
        <p:spPr>
          <a:xfrm>
            <a:off x="0" y="252413"/>
            <a:ext cx="121920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96838"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Bachelor’s  </a:t>
            </a:r>
            <a:r>
              <a:rPr lang="en-US" alt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Programmes</a:t>
            </a: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ru-RU" altLang="ru-RU" sz="4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7" name="Group 37">
            <a:extLst>
              <a:ext uri="{FF2B5EF4-FFF2-40B4-BE49-F238E27FC236}">
                <a16:creationId xmlns:a16="http://schemas.microsoft.com/office/drawing/2014/main" id="{D6926928-0686-41DA-8DE5-73714C5D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05646"/>
              </p:ext>
            </p:extLst>
          </p:nvPr>
        </p:nvGraphicFramePr>
        <p:xfrm>
          <a:off x="239947" y="1262562"/>
          <a:ext cx="11712104" cy="5084313"/>
        </p:xfrm>
        <a:graphic>
          <a:graphicData uri="http://schemas.openxmlformats.org/drawingml/2006/table">
            <a:tbl>
              <a:tblPr/>
              <a:tblGrid>
                <a:gridCol w="3558330">
                  <a:extLst>
                    <a:ext uri="{9D8B030D-6E8A-4147-A177-3AD203B41FA5}">
                      <a16:colId xmlns:a16="http://schemas.microsoft.com/office/drawing/2014/main" val="4050766873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401277798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561990886"/>
                    </a:ext>
                  </a:extLst>
                </a:gridCol>
                <a:gridCol w="527538">
                  <a:extLst>
                    <a:ext uri="{9D8B030D-6E8A-4147-A177-3AD203B41FA5}">
                      <a16:colId xmlns:a16="http://schemas.microsoft.com/office/drawing/2014/main" val="1370213365"/>
                    </a:ext>
                  </a:extLst>
                </a:gridCol>
                <a:gridCol w="2321169">
                  <a:extLst>
                    <a:ext uri="{9D8B030D-6E8A-4147-A177-3AD203B41FA5}">
                      <a16:colId xmlns:a16="http://schemas.microsoft.com/office/drawing/2014/main" val="729512282"/>
                    </a:ext>
                  </a:extLst>
                </a:gridCol>
                <a:gridCol w="2315682">
                  <a:extLst>
                    <a:ext uri="{9D8B030D-6E8A-4147-A177-3AD203B41FA5}">
                      <a16:colId xmlns:a16="http://schemas.microsoft.com/office/drawing/2014/main" val="1351827855"/>
                    </a:ext>
                  </a:extLst>
                </a:gridCol>
              </a:tblGrid>
              <a:tr h="829712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  Tests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74233"/>
                  </a:ext>
                </a:extLst>
              </a:tr>
              <a:tr h="924058">
                <a:tc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40.03.01 </a:t>
                      </a:r>
                      <a:r>
                        <a:rPr kumimoji="0" lang="en-US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Jurisprudence  </a:t>
                      </a: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Civil Law</a:t>
                      </a: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Language</a:t>
                      </a:r>
                      <a:endParaRPr kumimoji="0" lang="ru-RU" altLang="ru-RU" sz="22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Social Science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History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5694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40.03.01 </a:t>
                      </a:r>
                      <a:r>
                        <a:rPr kumimoji="0" lang="en-US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Jurisprudence</a:t>
                      </a: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Criminal Law</a:t>
                      </a: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571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33.05.01 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Pharmacy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44279"/>
                  </a:ext>
                </a:extLst>
              </a:tr>
              <a:tr h="728401">
                <a:tc vMerge="1"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Chemistry</a:t>
                      </a:r>
                      <a:endParaRPr kumimoji="0" lang="ru-RU" altLang="ru-RU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Biology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589730"/>
                  </a:ext>
                </a:extLst>
              </a:tr>
              <a:tr h="1616613">
                <a:tc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44.03.02 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Psychological and Pedagogical Education </a:t>
                      </a: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Psychology and Social Pedagogy</a:t>
                      </a: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Biology</a:t>
                      </a:r>
                      <a:endParaRPr kumimoji="0" lang="ru-RU" altLang="ru-RU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Social Science</a:t>
                      </a:r>
                      <a:r>
                        <a:rPr kumimoji="0" lang="ru-RU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117137"/>
                  </a:ext>
                </a:extLst>
              </a:tr>
            </a:tbl>
          </a:graphicData>
        </a:graphic>
      </p:graphicFrame>
      <p:pic>
        <p:nvPicPr>
          <p:cNvPr id="1638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2DA85D-A601-43E7-BF75-DE309CA0CF34}"/>
              </a:ext>
            </a:extLst>
          </p:cNvPr>
          <p:cNvSpPr/>
          <p:nvPr/>
        </p:nvSpPr>
        <p:spPr>
          <a:xfrm>
            <a:off x="0" y="242888"/>
            <a:ext cx="12192000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96838"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Bachelor’s  </a:t>
            </a:r>
            <a:r>
              <a:rPr lang="en-US" alt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Programmes</a:t>
            </a:r>
            <a:endParaRPr lang="ru-RU" altLang="ru-RU" sz="4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7" name="Group 37">
            <a:extLst>
              <a:ext uri="{FF2B5EF4-FFF2-40B4-BE49-F238E27FC236}">
                <a16:creationId xmlns:a16="http://schemas.microsoft.com/office/drawing/2014/main" id="{7EAF9A30-3571-416C-9CAC-F0B21495B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65118"/>
              </p:ext>
            </p:extLst>
          </p:nvPr>
        </p:nvGraphicFramePr>
        <p:xfrm>
          <a:off x="187903" y="1330854"/>
          <a:ext cx="11848563" cy="4735206"/>
        </p:xfrm>
        <a:graphic>
          <a:graphicData uri="http://schemas.openxmlformats.org/drawingml/2006/table">
            <a:tbl>
              <a:tblPr/>
              <a:tblGrid>
                <a:gridCol w="3715882">
                  <a:extLst>
                    <a:ext uri="{9D8B030D-6E8A-4147-A177-3AD203B41FA5}">
                      <a16:colId xmlns:a16="http://schemas.microsoft.com/office/drawing/2014/main" val="4050766873"/>
                    </a:ext>
                  </a:extLst>
                </a:gridCol>
                <a:gridCol w="1529861">
                  <a:extLst>
                    <a:ext uri="{9D8B030D-6E8A-4147-A177-3AD203B41FA5}">
                      <a16:colId xmlns:a16="http://schemas.microsoft.com/office/drawing/2014/main" val="2321989787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3924145390"/>
                    </a:ext>
                  </a:extLst>
                </a:gridCol>
                <a:gridCol w="492369">
                  <a:extLst>
                    <a:ext uri="{9D8B030D-6E8A-4147-A177-3AD203B41FA5}">
                      <a16:colId xmlns:a16="http://schemas.microsoft.com/office/drawing/2014/main" val="223246562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48637841"/>
                    </a:ext>
                  </a:extLst>
                </a:gridCol>
                <a:gridCol w="2294589">
                  <a:extLst>
                    <a:ext uri="{9D8B030D-6E8A-4147-A177-3AD203B41FA5}">
                      <a16:colId xmlns:a16="http://schemas.microsoft.com/office/drawing/2014/main" val="1237779852"/>
                    </a:ext>
                  </a:extLst>
                </a:gridCol>
              </a:tblGrid>
              <a:tr h="808524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  Tests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74233"/>
                  </a:ext>
                </a:extLst>
              </a:tr>
              <a:tr h="1431237">
                <a:tc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38.03.04 </a:t>
                      </a:r>
                      <a:r>
                        <a:rPr lang="en-US" sz="2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State and Municipal</a:t>
                      </a:r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Government</a:t>
                      </a:r>
                      <a:endParaRPr lang="ru-RU" altLang="ru-RU" sz="2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Government of Socio</a:t>
                      </a:r>
                      <a:r>
                        <a:rPr lang="ru-RU" sz="2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Part-time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 Language</a:t>
                      </a:r>
                      <a:endParaRPr kumimoji="0" lang="ru-RU" altLang="ru-RU" sz="24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Social  Science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56949"/>
                  </a:ext>
                </a:extLst>
              </a:tr>
              <a:tr h="1331552">
                <a:tc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38.03.02 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Management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Management of Organization</a:t>
                      </a: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Part-time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the Specialized Level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Social Science</a:t>
                      </a:r>
                      <a:endParaRPr kumimoji="0" lang="ru-RU" alt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602440"/>
                  </a:ext>
                </a:extLst>
              </a:tr>
              <a:tr h="797379">
                <a:tc>
                  <a:txBody>
                    <a:bodyPr/>
                    <a:lstStyle/>
                    <a:p>
                      <a:pPr marL="93663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09.03.03 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Applied Informatics </a:t>
                      </a: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Applied Informatics in Economy</a:t>
                      </a: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Part-time</a:t>
                      </a:r>
                      <a:endParaRPr kumimoji="0" lang="ru-RU" alt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 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months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Informatics and</a:t>
                      </a:r>
                      <a:r>
                        <a:rPr kumimoji="0" 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en-US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ICT</a:t>
                      </a:r>
                      <a:endParaRPr kumimoji="0" lang="ru-RU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58705"/>
                  </a:ext>
                </a:extLst>
              </a:tr>
            </a:tbl>
          </a:graphicData>
        </a:graphic>
      </p:graphicFrame>
      <p:pic>
        <p:nvPicPr>
          <p:cNvPr id="1741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23AB3-0120-4646-B291-A6D262716144}"/>
              </a:ext>
            </a:extLst>
          </p:cNvPr>
          <p:cNvSpPr txBox="1"/>
          <p:nvPr/>
        </p:nvSpPr>
        <p:spPr>
          <a:xfrm>
            <a:off x="295275" y="1605310"/>
            <a:ext cx="11603038" cy="1077218"/>
          </a:xfrm>
          <a:prstGeom prst="rect">
            <a:avLst/>
          </a:prstGeom>
          <a:noFill/>
          <a:ln>
            <a:solidFill>
              <a:srgbClr val="07518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               </a:t>
            </a:r>
            <a:r>
              <a:rPr lang="en-US" sz="2000" dirty="0" smtClean="0">
                <a:solidFill>
                  <a:srgbClr val="002060"/>
                </a:solidFill>
              </a:rPr>
              <a:t>From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June, the 20</a:t>
            </a:r>
            <a:r>
              <a:rPr lang="en-US" sz="2000" baseline="30000" dirty="0" smtClean="0">
                <a:solidFill>
                  <a:srgbClr val="C00000"/>
                </a:solidFill>
              </a:rPr>
              <a:t>th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to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July, the 9</a:t>
            </a:r>
            <a:r>
              <a:rPr lang="en-US" sz="2000" baseline="30000" dirty="0" smtClean="0">
                <a:solidFill>
                  <a:srgbClr val="C00000"/>
                </a:solidFill>
              </a:rPr>
              <a:t>th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              </a:t>
            </a:r>
            <a:r>
              <a:rPr lang="en-US" sz="2000" dirty="0" smtClean="0">
                <a:solidFill>
                  <a:srgbClr val="002060"/>
                </a:solidFill>
              </a:rPr>
              <a:t>From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September, the </a:t>
            </a:r>
            <a:r>
              <a:rPr lang="ru-RU" sz="2000" dirty="0" smtClean="0">
                <a:solidFill>
                  <a:srgbClr val="C00000"/>
                </a:solidFill>
              </a:rPr>
              <a:t>2</a:t>
            </a:r>
            <a:r>
              <a:rPr lang="en-US" sz="2000" baseline="30000" dirty="0" err="1" smtClean="0">
                <a:solidFill>
                  <a:srgbClr val="C00000"/>
                </a:solidFill>
              </a:rPr>
              <a:t>nd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to </a:t>
            </a:r>
            <a:r>
              <a:rPr lang="en-US" sz="2000" dirty="0" smtClean="0">
                <a:solidFill>
                  <a:srgbClr val="C00000"/>
                </a:solidFill>
              </a:rPr>
              <a:t>September, the 7</a:t>
            </a:r>
            <a:r>
              <a:rPr lang="en-US" sz="2000" baseline="30000" dirty="0" smtClean="0">
                <a:solidFill>
                  <a:srgbClr val="C00000"/>
                </a:solidFill>
              </a:rPr>
              <a:t>th</a:t>
            </a:r>
            <a:endParaRPr lang="ru-RU" sz="2000" baseline="300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37143B3-73F1-4AB9-8C4E-5C5B9333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82575"/>
            <a:ext cx="8928100" cy="749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Basic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 Dates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of    Admission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8391525" y="22891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C3565-FC44-4A7E-B630-DB352BC27D9D}"/>
              </a:ext>
            </a:extLst>
          </p:cNvPr>
          <p:cNvSpPr txBox="1"/>
          <p:nvPr/>
        </p:nvSpPr>
        <p:spPr>
          <a:xfrm>
            <a:off x="6215009" y="1755593"/>
            <a:ext cx="5219442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—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ubmitting Applications for Admission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B268A-59C0-4592-92E2-B53FD138C1B9}"/>
              </a:ext>
            </a:extLst>
          </p:cNvPr>
          <p:cNvSpPr txBox="1"/>
          <p:nvPr/>
        </p:nvSpPr>
        <p:spPr>
          <a:xfrm>
            <a:off x="295275" y="3255963"/>
            <a:ext cx="11603038" cy="707886"/>
          </a:xfrm>
          <a:prstGeom prst="rect">
            <a:avLst/>
          </a:prstGeom>
          <a:noFill/>
          <a:ln>
            <a:solidFill>
              <a:srgbClr val="07518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       </a:t>
            </a:r>
            <a:r>
              <a:rPr lang="en-US" sz="2000" dirty="0" smtClean="0">
                <a:solidFill>
                  <a:srgbClr val="002060"/>
                </a:solidFill>
              </a:rPr>
              <a:t>From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July, the </a:t>
            </a:r>
            <a:r>
              <a:rPr lang="ru-RU" sz="2000" dirty="0" smtClean="0">
                <a:solidFill>
                  <a:srgbClr val="C00000"/>
                </a:solidFill>
              </a:rPr>
              <a:t>10</a:t>
            </a:r>
            <a:r>
              <a:rPr lang="en-US" sz="2000" baseline="30000" dirty="0" err="1" smtClean="0">
                <a:solidFill>
                  <a:srgbClr val="C00000"/>
                </a:solidFill>
              </a:rPr>
              <a:t>th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to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July, the </a:t>
            </a:r>
            <a:r>
              <a:rPr lang="ru-RU" sz="2000" dirty="0" smtClean="0">
                <a:solidFill>
                  <a:srgbClr val="C00000"/>
                </a:solidFill>
              </a:rPr>
              <a:t>24</a:t>
            </a:r>
            <a:r>
              <a:rPr lang="en-US" sz="2000" baseline="30000" dirty="0" err="1" smtClean="0">
                <a:solidFill>
                  <a:srgbClr val="C00000"/>
                </a:solidFill>
              </a:rPr>
              <a:t>th</a:t>
            </a:r>
            <a:endParaRPr lang="ru-RU" sz="2000" baseline="300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            </a:t>
            </a:r>
            <a:r>
              <a:rPr lang="en-US" sz="2000" dirty="0" smtClean="0">
                <a:solidFill>
                  <a:srgbClr val="002060"/>
                </a:solidFill>
              </a:rPr>
              <a:t>From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September, the </a:t>
            </a:r>
            <a:r>
              <a:rPr lang="ru-RU" sz="2000" dirty="0" smtClean="0">
                <a:solidFill>
                  <a:srgbClr val="C00000"/>
                </a:solidFill>
              </a:rPr>
              <a:t>9</a:t>
            </a:r>
            <a:r>
              <a:rPr lang="en-US" sz="2000" baseline="30000" dirty="0" err="1" smtClean="0">
                <a:solidFill>
                  <a:srgbClr val="C00000"/>
                </a:solidFill>
              </a:rPr>
              <a:t>th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to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September, the </a:t>
            </a:r>
            <a:r>
              <a:rPr lang="ru-RU" sz="2000" dirty="0" smtClean="0">
                <a:solidFill>
                  <a:srgbClr val="C00000"/>
                </a:solidFill>
              </a:rPr>
              <a:t>14</a:t>
            </a:r>
            <a:r>
              <a:rPr lang="en-US" sz="2000" baseline="30000" dirty="0" err="1" smtClean="0">
                <a:solidFill>
                  <a:srgbClr val="C00000"/>
                </a:solidFill>
              </a:rPr>
              <a:t>th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4642-B84A-4A26-9BD5-6D7BDB5E7DD4}"/>
              </a:ext>
            </a:extLst>
          </p:cNvPr>
          <p:cNvSpPr txBox="1"/>
          <p:nvPr/>
        </p:nvSpPr>
        <p:spPr>
          <a:xfrm>
            <a:off x="295275" y="4911725"/>
            <a:ext cx="11603038" cy="954107"/>
          </a:xfrm>
          <a:prstGeom prst="rect">
            <a:avLst/>
          </a:prstGeom>
          <a:noFill/>
          <a:ln>
            <a:solidFill>
              <a:srgbClr val="07518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                            </a:t>
            </a:r>
            <a:r>
              <a:rPr lang="en-US" sz="2800" dirty="0" smtClean="0">
                <a:solidFill>
                  <a:srgbClr val="C00000"/>
                </a:solidFill>
              </a:rPr>
              <a:t>August, the </a:t>
            </a:r>
            <a:r>
              <a:rPr lang="ru-RU" sz="2800" dirty="0" smtClean="0">
                <a:solidFill>
                  <a:srgbClr val="C00000"/>
                </a:solidFill>
              </a:rPr>
              <a:t>13</a:t>
            </a:r>
            <a:r>
              <a:rPr lang="en-US" sz="2800" baseline="30000" dirty="0" err="1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                    </a:t>
            </a:r>
            <a:r>
              <a:rPr lang="en-US" sz="2800" dirty="0" smtClean="0">
                <a:solidFill>
                  <a:srgbClr val="C00000"/>
                </a:solidFill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</a:rPr>
              <a:t>September, the </a:t>
            </a:r>
            <a:r>
              <a:rPr lang="ru-RU" sz="2800" dirty="0" smtClean="0">
                <a:solidFill>
                  <a:srgbClr val="C00000"/>
                </a:solidFill>
              </a:rPr>
              <a:t>23</a:t>
            </a:r>
            <a:r>
              <a:rPr lang="en-US" sz="2800" baseline="30000" dirty="0" err="1" smtClean="0">
                <a:solidFill>
                  <a:srgbClr val="C00000"/>
                </a:solidFill>
              </a:rPr>
              <a:t>rd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509588" y="18621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509588" y="35321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509588" y="51831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27F92-9D78-4748-8041-3BC2DB5E9E2B}"/>
              </a:ext>
            </a:extLst>
          </p:cNvPr>
          <p:cNvSpPr txBox="1"/>
          <p:nvPr/>
        </p:nvSpPr>
        <p:spPr>
          <a:xfrm>
            <a:off x="6536604" y="3455988"/>
            <a:ext cx="292721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—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Entrance   Tests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D5BAF5-761D-4463-8AED-9DB73639ACA0}"/>
              </a:ext>
            </a:extLst>
          </p:cNvPr>
          <p:cNvSpPr txBox="1"/>
          <p:nvPr/>
        </p:nvSpPr>
        <p:spPr>
          <a:xfrm>
            <a:off x="5784122" y="5105400"/>
            <a:ext cx="219855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—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Enrollment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59CCD-A010-4D90-98A7-854B1FA8171E}"/>
              </a:ext>
            </a:extLst>
          </p:cNvPr>
          <p:cNvSpPr txBox="1"/>
          <p:nvPr/>
        </p:nvSpPr>
        <p:spPr>
          <a:xfrm>
            <a:off x="352425" y="1874838"/>
            <a:ext cx="11545888" cy="3508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5600" indent="-342900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355600" indent="-342900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Personal Identification Document (passport, ID card  </a:t>
            </a:r>
            <a:r>
              <a:rPr lang="en-US" sz="2800" dirty="0" err="1" smtClean="0">
                <a:solidFill>
                  <a:srgbClr val="002060"/>
                </a:solidFill>
              </a:rPr>
              <a:t>etc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  <a:p>
            <a:pPr marL="355600" indent="-3429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Document about Education </a:t>
            </a:r>
            <a:endParaRPr lang="ru-RU" sz="2800" dirty="0">
              <a:solidFill>
                <a:srgbClr val="002060"/>
              </a:solidFill>
            </a:endParaRPr>
          </a:p>
          <a:p>
            <a:pPr marL="355600" indent="-3429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Each document in a foreign language must be </a:t>
            </a:r>
            <a:r>
              <a:rPr lang="en-US" sz="2800" dirty="0" smtClean="0">
                <a:solidFill>
                  <a:srgbClr val="002060"/>
                </a:solidFill>
              </a:rPr>
              <a:t>submitted together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with its  notarized translation into the Russian Language </a:t>
            </a:r>
          </a:p>
          <a:p>
            <a:pPr marL="355600" indent="-3429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Documents about Education must be legalized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en-US" sz="2800" b="1" dirty="0" err="1">
                <a:solidFill>
                  <a:srgbClr val="002060"/>
                </a:solidFill>
              </a:rPr>
              <a:t>A</a:t>
            </a:r>
            <a:r>
              <a:rPr lang="en-US" sz="2800" b="1" dirty="0" err="1" smtClean="0">
                <a:solidFill>
                  <a:srgbClr val="002060"/>
                </a:solidFill>
              </a:rPr>
              <a:t>postillization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or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Consular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Legalization</a:t>
            </a:r>
            <a:r>
              <a:rPr lang="ru-RU" sz="2800" b="1" dirty="0" smtClean="0">
                <a:solidFill>
                  <a:srgbClr val="002060"/>
                </a:solidFill>
              </a:rPr>
              <a:t>) </a:t>
            </a:r>
            <a:r>
              <a:rPr lang="en-US" sz="2800" dirty="0" smtClean="0">
                <a:solidFill>
                  <a:srgbClr val="002060"/>
                </a:solidFill>
              </a:rPr>
              <a:t>depending on the country that issued them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3FCFA89-1F0D-4795-8308-E1AEBF56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282575"/>
            <a:ext cx="8929687" cy="749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+mn-ea"/>
                <a:cs typeface="+mn-cs"/>
              </a:rPr>
              <a:t>List  of  Documents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5241D-A9EF-4BEF-BA09-8970AB6D6B5D}"/>
              </a:ext>
            </a:extLst>
          </p:cNvPr>
          <p:cNvSpPr/>
          <p:nvPr/>
        </p:nvSpPr>
        <p:spPr>
          <a:xfrm>
            <a:off x="984250" y="2162175"/>
            <a:ext cx="3429000" cy="1720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068527" y="2371725"/>
            <a:ext cx="3195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Personally</a:t>
            </a:r>
            <a:r>
              <a:rPr lang="ru-RU" altLang="ru-RU" sz="2100" dirty="0">
                <a:latin typeface="Corbel" panose="020B0503020204020204" pitchFamily="34" charset="0"/>
              </a:rPr>
              <a:t/>
            </a:r>
            <a:br>
              <a:rPr lang="ru-RU" altLang="ru-RU" sz="2100" dirty="0">
                <a:latin typeface="Corbel" panose="020B0503020204020204" pitchFamily="34" charset="0"/>
              </a:rPr>
            </a:br>
            <a:r>
              <a:rPr lang="en-US" altLang="ru-RU" sz="21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at the Admission Board</a:t>
            </a:r>
            <a:endParaRPr lang="ru-RU" altLang="ru-RU" sz="21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The City of Orekhovo-Zuyevo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 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en-US" altLang="ru-RU" sz="18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Zelenaya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Street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 22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>, 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Building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>2, </a:t>
            </a:r>
            <a:b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Rooms 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5 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and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>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2B4D0A-5D9D-4484-ABC2-923D6D33C8AB}"/>
              </a:ext>
            </a:extLst>
          </p:cNvPr>
          <p:cNvSpPr/>
          <p:nvPr/>
        </p:nvSpPr>
        <p:spPr>
          <a:xfrm>
            <a:off x="6127750" y="2157413"/>
            <a:ext cx="3497263" cy="1725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026758" y="2354263"/>
            <a:ext cx="364369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By    Post </a:t>
            </a:r>
            <a:r>
              <a:rPr lang="ru-RU" altLang="ru-RU" sz="2100" dirty="0">
                <a:latin typeface="Corbel" panose="020B0503020204020204" pitchFamily="34" charset="0"/>
              </a:rPr>
              <a:t/>
            </a:r>
            <a:br>
              <a:rPr lang="ru-RU" altLang="ru-RU" sz="2100" dirty="0">
                <a:latin typeface="Corbel" panose="020B0503020204020204" pitchFamily="34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>142611, 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the Moscow Region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 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Orekhovo-Zuyevo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 </a:t>
            </a:r>
            <a:r>
              <a:rPr lang="en-US" altLang="ru-RU" sz="18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Zelenaya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Street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 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22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>, 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the </a:t>
            </a:r>
            <a:r>
              <a:rPr lang="en-US" altLang="ru-RU" sz="18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Admisssion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Board</a:t>
            </a:r>
            <a:endParaRPr lang="ru-RU" altLang="ru-RU" sz="1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8A5808-8D4C-4584-ADCA-CE6A2229ADC4}"/>
              </a:ext>
            </a:extLst>
          </p:cNvPr>
          <p:cNvSpPr/>
          <p:nvPr/>
        </p:nvSpPr>
        <p:spPr>
          <a:xfrm>
            <a:off x="1587500" y="4381500"/>
            <a:ext cx="3429000" cy="1719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532340" y="4589463"/>
            <a:ext cx="352821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Applicant’s Personal Account</a:t>
            </a:r>
            <a:r>
              <a:rPr lang="ru-RU" altLang="ru-RU" sz="2100" dirty="0">
                <a:latin typeface="Corbel" panose="020B0503020204020204" pitchFamily="34" charset="0"/>
              </a:rPr>
              <a:t/>
            </a:r>
            <a:br>
              <a:rPr lang="ru-RU" altLang="ru-RU" sz="2100" dirty="0">
                <a:latin typeface="Corbel" panose="020B0503020204020204" pitchFamily="34" charset="0"/>
              </a:rPr>
            </a:br>
            <a:r>
              <a:rPr lang="en-US" altLang="ru-RU" sz="2100" dirty="0" smtClean="0">
                <a:solidFill>
                  <a:srgbClr val="002060"/>
                </a:solidFill>
                <a:latin typeface="Corbel" panose="020B0503020204020204" pitchFamily="34" charset="0"/>
              </a:rPr>
              <a:t>on the </a:t>
            </a:r>
            <a:r>
              <a:rPr lang="ru-RU" altLang="ru-RU" sz="21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altLang="ru-RU" sz="2100" dirty="0" smtClean="0">
                <a:solidFill>
                  <a:srgbClr val="002060"/>
                </a:solidFill>
                <a:latin typeface="Corbel" panose="020B0503020204020204" pitchFamily="34" charset="0"/>
              </a:rPr>
              <a:t>official website</a:t>
            </a:r>
            <a:r>
              <a:rPr lang="en-US" altLang="ru-RU" sz="2100" dirty="0">
                <a:solidFill>
                  <a:srgbClr val="002060"/>
                </a:solidFill>
                <a:latin typeface="Corbel" panose="020B0503020204020204" pitchFamily="34" charset="0"/>
              </a:rPr>
              <a:t/>
            </a:r>
            <a:br>
              <a:rPr lang="en-US" altLang="ru-RU" sz="21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en-US" altLang="ru-RU" sz="2100" b="1" dirty="0">
                <a:solidFill>
                  <a:srgbClr val="002060"/>
                </a:solidFill>
                <a:latin typeface="Corbel" panose="020B0503020204020204" pitchFamily="34" charset="0"/>
              </a:rPr>
              <a:t>ggtu.ru</a:t>
            </a:r>
            <a:endParaRPr lang="ru-RU" altLang="ru-RU" sz="21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880240-D70C-4481-93D2-60CC39A61203}"/>
              </a:ext>
            </a:extLst>
          </p:cNvPr>
          <p:cNvSpPr/>
          <p:nvPr/>
        </p:nvSpPr>
        <p:spPr>
          <a:xfrm>
            <a:off x="5470525" y="4375150"/>
            <a:ext cx="3498850" cy="1725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5356269" y="4452938"/>
            <a:ext cx="372736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1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Superservice</a:t>
            </a:r>
            <a:r>
              <a:rPr lang="ru-RU" altLang="ru-RU" sz="2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2100" b="1" dirty="0">
                <a:solidFill>
                  <a:srgbClr val="C00000"/>
                </a:solidFill>
                <a:latin typeface="Corbel" panose="020B0503020204020204" pitchFamily="34" charset="0"/>
              </a:rPr>
              <a:t/>
            </a:r>
            <a:br>
              <a:rPr lang="ru-RU" altLang="ru-RU" sz="2100" b="1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«</a:t>
            </a:r>
            <a:r>
              <a:rPr lang="en-US" altLang="ru-RU" sz="2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University Admission Online</a:t>
            </a:r>
            <a:r>
              <a:rPr lang="ru-RU" altLang="ru-RU" sz="2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»</a:t>
            </a:r>
            <a:r>
              <a:rPr lang="ru-RU" altLang="ru-RU" sz="2100" dirty="0">
                <a:latin typeface="Corbel" panose="020B0503020204020204" pitchFamily="34" charset="0"/>
              </a:rPr>
              <a:t/>
            </a:r>
            <a:br>
              <a:rPr lang="ru-RU" altLang="ru-RU" sz="2100" dirty="0">
                <a:latin typeface="Corbel" panose="020B0503020204020204" pitchFamily="34" charset="0"/>
              </a:rPr>
            </a:br>
            <a:r>
              <a:rPr lang="en-US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>T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he  All-Russian 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Service  of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Online  Documents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Submission  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via</a:t>
            </a:r>
            <a:r>
              <a:rPr lang="ru-RU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altLang="ru-RU" sz="18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altLang="ru-RU" sz="18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Gosuslugi</a:t>
            </a:r>
            <a:endParaRPr lang="ru-RU" altLang="ru-RU" sz="1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BE687-21E5-409A-BECC-0C480F814BDE}"/>
              </a:ext>
            </a:extLst>
          </p:cNvPr>
          <p:cNvSpPr txBox="1"/>
          <p:nvPr/>
        </p:nvSpPr>
        <p:spPr>
          <a:xfrm>
            <a:off x="1552575" y="533400"/>
            <a:ext cx="74773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How  to 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S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ubmit 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ocuments ?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05E37A6-0ECD-441D-B6D0-223AD8AAFA41}"/>
              </a:ext>
            </a:extLst>
          </p:cNvPr>
          <p:cNvCxnSpPr>
            <a:endCxn id="4" idx="0"/>
          </p:cNvCxnSpPr>
          <p:nvPr/>
        </p:nvCxnSpPr>
        <p:spPr>
          <a:xfrm flipH="1">
            <a:off x="2698750" y="1276350"/>
            <a:ext cx="2562225" cy="8858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A9823AC-034B-4A29-92E6-51BF1ADAE107}"/>
              </a:ext>
            </a:extLst>
          </p:cNvPr>
          <p:cNvCxnSpPr>
            <a:endCxn id="6" idx="0"/>
          </p:cNvCxnSpPr>
          <p:nvPr/>
        </p:nvCxnSpPr>
        <p:spPr>
          <a:xfrm>
            <a:off x="5260975" y="1276350"/>
            <a:ext cx="2614613" cy="881063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22F5662-F895-465F-AA70-0CBC08A909EF}"/>
              </a:ext>
            </a:extLst>
          </p:cNvPr>
          <p:cNvCxnSpPr/>
          <p:nvPr/>
        </p:nvCxnSpPr>
        <p:spPr>
          <a:xfrm flipH="1">
            <a:off x="4325938" y="1276350"/>
            <a:ext cx="935037" cy="30988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FD66EB7-D994-46C5-A8AC-D8A88ABCFD79}"/>
              </a:ext>
            </a:extLst>
          </p:cNvPr>
          <p:cNvCxnSpPr/>
          <p:nvPr/>
        </p:nvCxnSpPr>
        <p:spPr>
          <a:xfrm>
            <a:off x="5260975" y="1276350"/>
            <a:ext cx="866775" cy="30988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04813" y="1874838"/>
            <a:ext cx="10883900" cy="5564187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Clr>
                <a:srgbClr val="5FA326"/>
              </a:buClr>
              <a:buFont typeface="Arial" panose="020B0604020202020204" pitchFamily="34" charset="0"/>
              <a:buNone/>
            </a:pPr>
            <a:r>
              <a:rPr lang="en-US" altLang="ru-RU" dirty="0" smtClean="0">
                <a:solidFill>
                  <a:srgbClr val="002060"/>
                </a:solidFill>
              </a:rPr>
              <a:t>The University Website</a:t>
            </a:r>
            <a:r>
              <a:rPr lang="ru-RU" altLang="ru-RU" dirty="0" smtClean="0">
                <a:solidFill>
                  <a:srgbClr val="002060"/>
                </a:solidFill>
              </a:rPr>
              <a:t>: </a:t>
            </a:r>
            <a:r>
              <a:rPr lang="en-US" altLang="ru-RU" dirty="0" smtClean="0">
                <a:solidFill>
                  <a:srgbClr val="002060"/>
                </a:solidFill>
              </a:rPr>
              <a:t>www</a:t>
            </a:r>
            <a:r>
              <a:rPr lang="ru-RU" altLang="ru-RU" dirty="0" smtClean="0">
                <a:solidFill>
                  <a:srgbClr val="002060"/>
                </a:solidFill>
              </a:rPr>
              <a:t>.</a:t>
            </a:r>
            <a:r>
              <a:rPr lang="en-US" altLang="ru-RU" dirty="0" err="1" smtClean="0">
                <a:solidFill>
                  <a:srgbClr val="002060"/>
                </a:solidFill>
              </a:rPr>
              <a:t>ggtu</a:t>
            </a:r>
            <a:r>
              <a:rPr lang="ru-RU" altLang="ru-RU" dirty="0" smtClean="0">
                <a:solidFill>
                  <a:srgbClr val="002060"/>
                </a:solidFill>
              </a:rPr>
              <a:t>.</a:t>
            </a:r>
            <a:r>
              <a:rPr lang="en-US" altLang="ru-RU" dirty="0" err="1" smtClean="0">
                <a:solidFill>
                  <a:srgbClr val="002060"/>
                </a:solidFill>
              </a:rPr>
              <a:t>ru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1800"/>
              </a:spcBef>
              <a:buClr>
                <a:srgbClr val="5FA326"/>
              </a:buClr>
              <a:buFont typeface="Arial" panose="020B0604020202020204" pitchFamily="34" charset="0"/>
              <a:buNone/>
            </a:pPr>
            <a:r>
              <a:rPr lang="en-US" altLang="ru-RU" b="1" dirty="0" smtClean="0">
                <a:solidFill>
                  <a:srgbClr val="002060"/>
                </a:solidFill>
              </a:rPr>
              <a:t>The Admission Board</a:t>
            </a:r>
            <a:r>
              <a:rPr lang="ru-RU" altLang="ru-RU" b="1" dirty="0" smtClean="0">
                <a:solidFill>
                  <a:srgbClr val="002060"/>
                </a:solidFill>
              </a:rPr>
              <a:t>: </a:t>
            </a:r>
            <a:r>
              <a:rPr lang="ru-RU" altLang="ru-RU" dirty="0" smtClean="0">
                <a:solidFill>
                  <a:srgbClr val="002060"/>
                </a:solidFill>
              </a:rPr>
              <a:t/>
            </a:r>
            <a:br>
              <a:rPr lang="ru-RU" altLang="ru-RU" dirty="0" smtClean="0">
                <a:solidFill>
                  <a:srgbClr val="002060"/>
                </a:solidFill>
              </a:rPr>
            </a:br>
            <a:r>
              <a:rPr lang="en-US" altLang="ru-RU" dirty="0" smtClean="0">
                <a:solidFill>
                  <a:srgbClr val="002060"/>
                </a:solidFill>
              </a:rPr>
              <a:t>+ 7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(499) 955-25-20 </a:t>
            </a:r>
            <a:r>
              <a:rPr lang="ru-RU" altLang="ru-RU" dirty="0" smtClean="0">
                <a:solidFill>
                  <a:srgbClr val="002060"/>
                </a:solidFill>
              </a:rPr>
              <a:t>(</a:t>
            </a:r>
            <a:r>
              <a:rPr lang="en-US" altLang="ru-RU" dirty="0" smtClean="0">
                <a:solidFill>
                  <a:srgbClr val="002060"/>
                </a:solidFill>
              </a:rPr>
              <a:t>additional numbers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128 </a:t>
            </a:r>
            <a:r>
              <a:rPr lang="en-US" altLang="ru-RU" dirty="0" smtClean="0">
                <a:solidFill>
                  <a:srgbClr val="002060"/>
                </a:solidFill>
              </a:rPr>
              <a:t>or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158), </a:t>
            </a:r>
            <a:r>
              <a:rPr lang="en-US" altLang="ru-RU" dirty="0" smtClean="0">
                <a:solidFill>
                  <a:srgbClr val="002060"/>
                </a:solidFill>
              </a:rPr>
              <a:t>e-mail</a:t>
            </a:r>
            <a:r>
              <a:rPr lang="ru-RU" altLang="ru-RU" dirty="0" smtClean="0">
                <a:solidFill>
                  <a:srgbClr val="002060"/>
                </a:solidFill>
              </a:rPr>
              <a:t>: </a:t>
            </a:r>
            <a:r>
              <a:rPr lang="en-US" altLang="ru-RU" dirty="0" smtClean="0">
                <a:solidFill>
                  <a:srgbClr val="002060"/>
                </a:solidFill>
                <a:hlinkClick r:id="rId2"/>
              </a:rPr>
              <a:t>pk@ggtu.ru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1800"/>
              </a:spcBef>
              <a:buClr>
                <a:srgbClr val="5FA326"/>
              </a:buClr>
              <a:buFont typeface="Arial" panose="020B0604020202020204" pitchFamily="34" charset="0"/>
              <a:buNone/>
            </a:pPr>
            <a:r>
              <a:rPr lang="en-US" altLang="ru-RU" b="1" dirty="0" smtClean="0">
                <a:solidFill>
                  <a:srgbClr val="002060"/>
                </a:solidFill>
              </a:rPr>
              <a:t>Migration Support</a:t>
            </a:r>
            <a:r>
              <a:rPr lang="ru-RU" altLang="ru-RU" b="1" dirty="0" smtClean="0">
                <a:solidFill>
                  <a:srgbClr val="002060"/>
                </a:solidFill>
              </a:rPr>
              <a:t>: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1800"/>
              </a:spcBef>
              <a:buClr>
                <a:srgbClr val="5FA326"/>
              </a:buClr>
              <a:buNone/>
            </a:pPr>
            <a:r>
              <a:rPr lang="en-US" altLang="ru-RU" dirty="0" smtClean="0">
                <a:solidFill>
                  <a:srgbClr val="002060"/>
                </a:solidFill>
              </a:rPr>
              <a:t>+ 7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(499) 955 25 20 </a:t>
            </a:r>
            <a:r>
              <a:rPr lang="en-US" altLang="ru-RU" dirty="0" smtClean="0">
                <a:solidFill>
                  <a:srgbClr val="002060"/>
                </a:solidFill>
              </a:rPr>
              <a:t>(</a:t>
            </a:r>
            <a:r>
              <a:rPr lang="en-US" altLang="ru-RU" dirty="0" smtClean="0">
                <a:solidFill>
                  <a:srgbClr val="002060"/>
                </a:solidFill>
              </a:rPr>
              <a:t>additional </a:t>
            </a:r>
            <a:r>
              <a:rPr lang="en-US" altLang="ru-RU" dirty="0">
                <a:solidFill>
                  <a:srgbClr val="002060"/>
                </a:solidFill>
              </a:rPr>
              <a:t>number</a:t>
            </a:r>
            <a:r>
              <a:rPr lang="ru-RU" altLang="ru-RU" dirty="0" smtClean="0">
                <a:solidFill>
                  <a:srgbClr val="002060"/>
                </a:solidFill>
              </a:rPr>
              <a:t> 276</a:t>
            </a:r>
            <a:r>
              <a:rPr lang="en-US" altLang="ru-RU" dirty="0" smtClean="0">
                <a:solidFill>
                  <a:srgbClr val="002060"/>
                </a:solidFill>
              </a:rPr>
              <a:t>)</a:t>
            </a:r>
            <a:r>
              <a:rPr lang="en-US" altLang="ru-RU" dirty="0" smtClean="0">
                <a:solidFill>
                  <a:srgbClr val="002060"/>
                </a:solidFill>
              </a:rPr>
              <a:t>;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+7(916) 230 53 05, </a:t>
            </a:r>
            <a:r>
              <a:rPr lang="en-US" altLang="ru-RU" dirty="0" smtClean="0">
                <a:solidFill>
                  <a:srgbClr val="002060"/>
                </a:solidFill>
              </a:rPr>
              <a:t>e-mail</a:t>
            </a:r>
            <a:r>
              <a:rPr lang="ru-RU" altLang="ru-RU" dirty="0" smtClean="0">
                <a:solidFill>
                  <a:srgbClr val="002060"/>
                </a:solidFill>
              </a:rPr>
              <a:t>: </a:t>
            </a:r>
            <a:r>
              <a:rPr lang="en-US" altLang="ru-RU" u="sng" dirty="0" smtClean="0">
                <a:solidFill>
                  <a:srgbClr val="002060"/>
                </a:solidFill>
                <a:hlinkClick r:id="rId3"/>
              </a:rPr>
              <a:t>inter@ggtu.ru</a:t>
            </a:r>
            <a:r>
              <a:rPr lang="en-US" altLang="ru-RU" u="sng" dirty="0" smtClean="0">
                <a:solidFill>
                  <a:srgbClr val="002060"/>
                </a:solidFill>
              </a:rPr>
              <a:t> </a:t>
            </a:r>
            <a:endParaRPr lang="ru-RU" altLang="ru-RU" u="sng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1800"/>
              </a:spcBef>
              <a:buClr>
                <a:srgbClr val="5FA326"/>
              </a:buClr>
              <a:buFont typeface="Arial" panose="020B0604020202020204" pitchFamily="34" charset="0"/>
              <a:buNone/>
            </a:pPr>
            <a:r>
              <a:rPr lang="en-US" altLang="ru-RU" b="1" dirty="0" smtClean="0">
                <a:solidFill>
                  <a:srgbClr val="002060"/>
                </a:solidFill>
              </a:rPr>
              <a:t>The Professional Orientation and Employment Department</a:t>
            </a:r>
            <a:r>
              <a:rPr lang="ru-RU" altLang="ru-RU" b="1" dirty="0" smtClean="0">
                <a:solidFill>
                  <a:srgbClr val="002060"/>
                </a:solidFill>
              </a:rPr>
              <a:t>: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1800"/>
              </a:spcBef>
              <a:buClr>
                <a:srgbClr val="5FA326"/>
              </a:buClr>
              <a:buFont typeface="Arial" panose="020B0604020202020204" pitchFamily="34" charset="0"/>
              <a:buNone/>
            </a:pPr>
            <a:r>
              <a:rPr lang="en-US" altLang="ru-RU" dirty="0" err="1" smtClean="0">
                <a:solidFill>
                  <a:srgbClr val="FF0000"/>
                </a:solidFill>
              </a:rPr>
              <a:t>Akhmatova</a:t>
            </a:r>
            <a:r>
              <a:rPr lang="en-US" altLang="ru-RU" dirty="0" smtClean="0">
                <a:solidFill>
                  <a:srgbClr val="FF0000"/>
                </a:solidFill>
              </a:rPr>
              <a:t> Elena </a:t>
            </a:r>
            <a:r>
              <a:rPr lang="en-US" altLang="ru-RU" dirty="0" err="1" smtClean="0">
                <a:solidFill>
                  <a:srgbClr val="FF0000"/>
                </a:solidFill>
              </a:rPr>
              <a:t>Dmitriyevna</a:t>
            </a:r>
            <a:r>
              <a:rPr lang="en-US" altLang="ru-RU" dirty="0" smtClean="0">
                <a:solidFill>
                  <a:srgbClr val="FF0000"/>
                </a:solidFill>
              </a:rPr>
              <a:t>   </a:t>
            </a:r>
            <a:r>
              <a:rPr lang="ru-RU" altLang="ru-RU" dirty="0" smtClean="0">
                <a:solidFill>
                  <a:srgbClr val="002060"/>
                </a:solidFill>
              </a:rPr>
              <a:t>+7 </a:t>
            </a:r>
            <a:r>
              <a:rPr lang="ru-RU" altLang="ru-RU" dirty="0" smtClean="0">
                <a:solidFill>
                  <a:srgbClr val="002060"/>
                </a:solidFill>
              </a:rPr>
              <a:t>916 069 63 </a:t>
            </a:r>
            <a:r>
              <a:rPr lang="ru-RU" altLang="ru-RU" dirty="0" smtClean="0">
                <a:solidFill>
                  <a:srgbClr val="002060"/>
                </a:solidFill>
              </a:rPr>
              <a:t>06</a:t>
            </a:r>
            <a:r>
              <a:rPr lang="en-US" altLang="ru-RU" dirty="0" smtClean="0">
                <a:solidFill>
                  <a:srgbClr val="002060"/>
                </a:solidFill>
              </a:rPr>
              <a:t>,  e-mail:   </a:t>
            </a:r>
            <a:r>
              <a:rPr lang="en-US" altLang="ru-RU" u="sng" dirty="0" smtClean="0">
                <a:solidFill>
                  <a:srgbClr val="7030A0"/>
                </a:solidFill>
                <a:hlinkClick r:id="rId4"/>
              </a:rPr>
              <a:t>perspektiva@ggtu.ru</a:t>
            </a:r>
            <a:r>
              <a:rPr lang="en-US" altLang="ru-RU" u="sng" dirty="0" smtClean="0">
                <a:solidFill>
                  <a:srgbClr val="7030A0"/>
                </a:solidFill>
              </a:rPr>
              <a:t> </a:t>
            </a:r>
            <a:endParaRPr lang="en-US" altLang="ru-RU" u="sng" dirty="0" smtClean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3FB75F-8CDE-4D10-AE78-11F13140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17500"/>
            <a:ext cx="8928100" cy="749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Contact     Information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557" y="4419134"/>
            <a:ext cx="3331252" cy="2220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600075" y="2438400"/>
            <a:ext cx="10864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440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400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0486" name="Рисунок 1">
            <a:extLst>
              <a:ext uri="{FF2B5EF4-FFF2-40B4-BE49-F238E27FC236}">
                <a16:creationId xmlns:a16="http://schemas.microsoft.com/office/drawing/2014/main" id="{F3F91BC7-4D0F-432C-925B-380A5412E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933" t="4069" r="3396" b="5853"/>
          <a:stretch/>
        </p:blipFill>
        <p:spPr bwMode="auto">
          <a:xfrm>
            <a:off x="7900194" y="1257300"/>
            <a:ext cx="3900487" cy="256540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Рисунок 10" descr="Фото_1">
            <a:extLst>
              <a:ext uri="{FF2B5EF4-FFF2-40B4-BE49-F238E27FC236}">
                <a16:creationId xmlns:a16="http://schemas.microsoft.com/office/drawing/2014/main" id="{2FE691E2-F825-4EA8-8B8D-BE383C7D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712" y="3599532"/>
            <a:ext cx="4564063" cy="25590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8431DA0B-89A2-407A-88D0-6A96DFA9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1468982"/>
            <a:ext cx="8123238" cy="286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GGTU   is   in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ТО</a:t>
            </a: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en-US" altLang="ru-RU" sz="2400" b="1" dirty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100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RAEX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defRPr/>
            </a:pP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The 1</a:t>
            </a:r>
            <a:r>
              <a:rPr lang="en-US" altLang="ru-RU" sz="2400" b="1" baseline="30000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st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League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in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the 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2023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 Efficiency  Rating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!</a:t>
            </a:r>
            <a:endParaRPr lang="ru-RU" altLang="ru-RU" sz="2400" b="1" dirty="0">
              <a:solidFill>
                <a:srgbClr val="C00000"/>
              </a:solidFill>
              <a:latin typeface="+mj-lt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defRPr/>
            </a:pP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THE GGTU COLLEGES are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in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TOP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100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of the Russian Federation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endParaRPr lang="ru-RU" altLang="ru-RU" sz="2400" b="1" dirty="0">
              <a:solidFill>
                <a:srgbClr val="002060"/>
              </a:solidFill>
              <a:latin typeface="+mj-lt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and  in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TOP 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10</a:t>
            </a: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of  the  Moscow  Region </a:t>
            </a:r>
            <a:endParaRPr lang="ru-RU" altLang="ru-RU" sz="2400" b="1" dirty="0">
              <a:solidFill>
                <a:srgbClr val="C00000"/>
              </a:solidFill>
              <a:latin typeface="+mj-lt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FE5131-16E9-4C03-BF90-1BFF3C263499}"/>
              </a:ext>
            </a:extLst>
          </p:cNvPr>
          <p:cNvSpPr/>
          <p:nvPr/>
        </p:nvSpPr>
        <p:spPr>
          <a:xfrm>
            <a:off x="246063" y="260350"/>
            <a:ext cx="9604375" cy="769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GGTU</a:t>
            </a:r>
            <a:r>
              <a:rPr lang="en-US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is </a:t>
            </a: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an efficient university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3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63" y="4420283"/>
            <a:ext cx="3329528" cy="2219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3">
            <a:extLst>
              <a:ext uri="{FF2B5EF4-FFF2-40B4-BE49-F238E27FC236}">
                <a16:creationId xmlns:a16="http://schemas.microsoft.com/office/drawing/2014/main" id="{258BA4E5-EEF7-4EA1-8CB5-07A5B7213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54000"/>
            <a:ext cx="9604375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Accreditation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99F0A-47D5-4AAD-9694-8C55BC9A2848}"/>
              </a:ext>
            </a:extLst>
          </p:cNvPr>
          <p:cNvSpPr/>
          <p:nvPr/>
        </p:nvSpPr>
        <p:spPr>
          <a:xfrm>
            <a:off x="3121025" y="1117600"/>
            <a:ext cx="8231188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8588E"/>
              </a:buClr>
              <a:buSzPct val="115000"/>
              <a:defRPr/>
            </a:pPr>
            <a:r>
              <a:rPr lang="en-US" altLang="ru-RU" sz="2400" b="1" dirty="0" smtClean="0">
                <a:solidFill>
                  <a:srgbClr val="760000"/>
                </a:solidFill>
                <a:latin typeface="+mj-lt"/>
              </a:rPr>
              <a:t>All  the </a:t>
            </a:r>
            <a:r>
              <a:rPr lang="en-US" altLang="ru-RU" sz="2400" b="1" dirty="0">
                <a:solidFill>
                  <a:srgbClr val="760000"/>
                </a:solidFill>
                <a:latin typeface="+mj-lt"/>
              </a:rPr>
              <a:t>E</a:t>
            </a:r>
            <a:r>
              <a:rPr lang="en-US" altLang="ru-RU" sz="2400" b="1" dirty="0" smtClean="0">
                <a:solidFill>
                  <a:srgbClr val="760000"/>
                </a:solidFill>
                <a:latin typeface="+mj-lt"/>
              </a:rPr>
              <a:t>ducational</a:t>
            </a:r>
            <a:r>
              <a:rPr lang="ru-RU" altLang="ru-RU" sz="2400" b="1" dirty="0" smtClean="0">
                <a:solidFill>
                  <a:srgbClr val="760000"/>
                </a:solidFill>
                <a:latin typeface="+mj-lt"/>
              </a:rPr>
              <a:t> </a:t>
            </a:r>
            <a:r>
              <a:rPr lang="en-US" altLang="ru-RU" sz="2400" b="1" dirty="0" err="1">
                <a:solidFill>
                  <a:srgbClr val="760000"/>
                </a:solidFill>
                <a:latin typeface="+mj-lt"/>
              </a:rPr>
              <a:t>P</a:t>
            </a:r>
            <a:r>
              <a:rPr lang="en-US" altLang="ru-RU" sz="2400" b="1" dirty="0" err="1" smtClean="0">
                <a:solidFill>
                  <a:srgbClr val="760000"/>
                </a:solidFill>
                <a:latin typeface="+mj-lt"/>
              </a:rPr>
              <a:t>rogrammes</a:t>
            </a:r>
            <a:r>
              <a:rPr lang="en-US" altLang="ru-RU" sz="2400" b="1" dirty="0" smtClean="0">
                <a:solidFill>
                  <a:srgbClr val="760000"/>
                </a:solidFill>
                <a:latin typeface="+mj-lt"/>
              </a:rPr>
              <a:t>  of  the  Secondary  </a:t>
            </a:r>
            <a:r>
              <a:rPr lang="en-US" altLang="ru-RU" sz="2400" b="1" dirty="0" smtClean="0">
                <a:solidFill>
                  <a:srgbClr val="760000"/>
                </a:solidFill>
                <a:latin typeface="+mj-lt"/>
              </a:rPr>
              <a:t>Vocational </a:t>
            </a:r>
            <a:r>
              <a:rPr lang="ru-RU" altLang="ru-RU" sz="2400" b="1" dirty="0" smtClean="0">
                <a:solidFill>
                  <a:srgbClr val="76000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760000"/>
                </a:solidFill>
                <a:latin typeface="+mj-lt"/>
              </a:rPr>
              <a:t>Education and </a:t>
            </a:r>
            <a:r>
              <a:rPr lang="ru-RU" altLang="ru-RU" sz="2400" b="1" dirty="0" smtClean="0">
                <a:solidFill>
                  <a:srgbClr val="76000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760000"/>
                </a:solidFill>
                <a:latin typeface="+mj-lt"/>
              </a:rPr>
              <a:t>the Higher Education  are   accredited</a:t>
            </a:r>
            <a:endParaRPr lang="ru-RU" altLang="ru-RU" sz="2400" b="1" dirty="0">
              <a:solidFill>
                <a:srgbClr val="760000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BB9D8-603C-478C-B253-2AC30B606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0" t="15082" r="35108" b="5503"/>
          <a:stretch/>
        </p:blipFill>
        <p:spPr>
          <a:xfrm>
            <a:off x="194048" y="1333295"/>
            <a:ext cx="2671569" cy="3920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068FC-2F1B-4413-A74C-11F967ED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16" t="12635" r="34239" b="5748"/>
          <a:stretch/>
        </p:blipFill>
        <p:spPr>
          <a:xfrm>
            <a:off x="2379663" y="2859088"/>
            <a:ext cx="2744787" cy="3871912"/>
          </a:xfrm>
          <a:prstGeom prst="rect">
            <a:avLst/>
          </a:prstGeom>
          <a:ln>
            <a:solidFill>
              <a:srgbClr val="C8C6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205349-42BE-49D5-A401-C07A592E6262}"/>
              </a:ext>
            </a:extLst>
          </p:cNvPr>
          <p:cNvSpPr/>
          <p:nvPr/>
        </p:nvSpPr>
        <p:spPr>
          <a:xfrm>
            <a:off x="5351463" y="2686050"/>
            <a:ext cx="6604000" cy="22436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08588E"/>
              </a:buClr>
              <a:buSzPct val="115000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The License on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Educational Activities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Л035-00115-50/00096806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dated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16.12.2015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No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3790-06</a:t>
            </a:r>
          </a:p>
          <a:p>
            <a:pPr defTabSz="914400" eaLnBrk="1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08588E"/>
              </a:buClr>
              <a:buSzPct val="115000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The Certificate of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State Accreditation No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3252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series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90А01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No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0003414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dated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02.10.2019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1C072F-B7B3-4E9F-ABCE-DEEC7C0C0B8F}"/>
              </a:ext>
            </a:extLst>
          </p:cNvPr>
          <p:cNvSpPr/>
          <p:nvPr/>
        </p:nvSpPr>
        <p:spPr>
          <a:xfrm>
            <a:off x="234950" y="242888"/>
            <a:ext cx="9604375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 in GGTU</a:t>
            </a: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1507" name="Прямоугольник 7">
            <a:extLst>
              <a:ext uri="{FF2B5EF4-FFF2-40B4-BE49-F238E27FC236}">
                <a16:creationId xmlns:a16="http://schemas.microsoft.com/office/drawing/2014/main" id="{7CCAFD34-E456-417D-9B82-8490D128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1196975"/>
            <a:ext cx="9604375" cy="2738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A diploma of the established form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err="1" smtClean="0">
                <a:solidFill>
                  <a:srgbClr val="002060"/>
                </a:solidFill>
                <a:latin typeface="+mj-lt"/>
              </a:rPr>
              <a:t>Programmes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 of various levels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Secondary  Vocational  Education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Higher Education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– 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>Bachelor’s   and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> Master’s    Degrees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  For non-locals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―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accommodation in comfortable dormitories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FA6057-3037-4C2A-948B-BB7D53B1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3" y="3940175"/>
            <a:ext cx="4195762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728FC7-4906-4D72-BC87-304F70F0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3935413"/>
            <a:ext cx="6578600" cy="25853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Interesting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and creative student life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High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quality education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Participation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in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regional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All-Russian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and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+mj-lt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international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events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Supplementary  Education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16CE5C-D89A-4342-9531-CF7283A149DC}"/>
              </a:ext>
            </a:extLst>
          </p:cNvPr>
          <p:cNvSpPr/>
          <p:nvPr/>
        </p:nvSpPr>
        <p:spPr>
          <a:xfrm>
            <a:off x="246063" y="246063"/>
            <a:ext cx="9604375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Noto Serif" pitchFamily="18" charset="0"/>
              </a:rPr>
              <a:t>The  University  Resource  Base 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cs typeface="Noto Serif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55AB7C-F50E-4669-856F-626C38A13683}"/>
              </a:ext>
            </a:extLst>
          </p:cNvPr>
          <p:cNvSpPr/>
          <p:nvPr/>
        </p:nvSpPr>
        <p:spPr>
          <a:xfrm>
            <a:off x="244475" y="1247775"/>
            <a:ext cx="10804525" cy="30623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914400" eaLnBrk="1" hangingPunct="1">
              <a:spcBef>
                <a:spcPts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15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educational buildings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marL="457200" indent="-457200" defTabSz="914400" eaLnBrk="1" hangingPunct="1">
              <a:spcBef>
                <a:spcPts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9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dormitories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marL="457200" indent="-457200" defTabSz="914400" eaLnBrk="1" hangingPunct="1">
              <a:spcBef>
                <a:spcPts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>
                <a:solidFill>
                  <a:srgbClr val="002060"/>
                </a:solidFill>
                <a:latin typeface="+mj-lt"/>
              </a:rPr>
              <a:t>5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colleges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marL="457200" indent="-457200" defTabSz="914400" eaLnBrk="1" hangingPunct="1">
              <a:spcBef>
                <a:spcPts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Sports halls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sports grounds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and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fitness rooms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the Sports Complex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“The GGTU Sports Point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”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marL="457200" indent="-457200" defTabSz="914400" eaLnBrk="1" hangingPunct="1">
              <a:spcBef>
                <a:spcPts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Comfortable canteens for students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marL="457200" indent="-457200" defTabSz="914400" eaLnBrk="1" hangingPunct="1">
              <a:spcBef>
                <a:spcPts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The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Unmanned Robotics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Programming  Studio  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n-US" altLang="ru-RU" sz="2400" b="1" dirty="0" err="1" smtClean="0">
                <a:solidFill>
                  <a:srgbClr val="002060"/>
                </a:solidFill>
                <a:latin typeface="+mj-lt"/>
              </a:rPr>
              <a:t>Quadro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”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Cambria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C871FE-00A6-414C-B96A-0105588C7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950" y="4708525"/>
            <a:ext cx="2573338" cy="1930400"/>
          </a:xfrm>
          <a:prstGeom prst="rect">
            <a:avLst/>
          </a:prstGeom>
          <a:ln>
            <a:solidFill>
              <a:srgbClr val="C8C6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B0D23A-57E3-40D2-AD68-AC7AE03B0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713" y="4708525"/>
            <a:ext cx="2895600" cy="1930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39C95C-CC46-42E3-91E3-5D0D7E3DA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4708525"/>
            <a:ext cx="2895600" cy="1930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E6E9B-F77F-42A8-8D66-45AF074CA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950" y="4708525"/>
            <a:ext cx="2895600" cy="1930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E7AF7F-12E2-46DE-BEDF-E43858B170DB}"/>
              </a:ext>
            </a:extLst>
          </p:cNvPr>
          <p:cNvSpPr/>
          <p:nvPr/>
        </p:nvSpPr>
        <p:spPr>
          <a:xfrm>
            <a:off x="246063" y="246063"/>
            <a:ext cx="9604375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Noto Serif" pitchFamily="18" charset="0"/>
              </a:rPr>
              <a:t>The  University  Resource  Base 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cs typeface="Noto Serif" pitchFamily="18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44475" y="1247775"/>
            <a:ext cx="10804525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The Laboratory  of  Biotechnologies</a:t>
            </a:r>
            <a:endParaRPr lang="ru-RU" altLang="ru-RU" sz="24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The Laboratory of Pre-School Education </a:t>
            </a:r>
            <a:endParaRPr lang="ru-RU" altLang="ru-RU" sz="24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The Laboratory of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STEAM-</a:t>
            </a:r>
            <a:r>
              <a:rPr lang="en-US" altLang="ru-RU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E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ducation</a:t>
            </a:r>
            <a:endParaRPr lang="ru-RU" altLang="ru-RU" sz="24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The Multimedia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D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igital  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Laboratory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“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University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5.0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”</a:t>
            </a:r>
            <a:endParaRPr lang="ru-RU" altLang="ru-RU" sz="2400" b="1" dirty="0" smtClean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The Multifunctional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Digital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Video Laboratory</a:t>
            </a:r>
            <a:endParaRPr lang="ru-RU" altLang="ru-RU" sz="2400" b="1" dirty="0" smtClean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Reading  Halls </a:t>
            </a:r>
            <a:endParaRPr lang="ru-RU" altLang="ru-RU" sz="24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The Zoological  Museum </a:t>
            </a:r>
            <a:endParaRPr lang="ru-RU" altLang="ru-RU" sz="24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8588E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The  </a:t>
            </a:r>
            <a:r>
              <a:rPr lang="en-US" altLang="ru-RU" sz="2400" b="1" dirty="0" err="1" smtClean="0">
                <a:solidFill>
                  <a:srgbClr val="00206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Agrobiological</a:t>
            </a:r>
            <a:r>
              <a:rPr lang="en-US" altLang="ru-RU" sz="24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Station </a:t>
            </a:r>
            <a:endParaRPr lang="ru-RU" altLang="ru-RU" sz="2000" b="1" dirty="0">
              <a:solidFill>
                <a:srgbClr val="1F4E79"/>
              </a:solidFill>
              <a:latin typeface="Calibri Light" panose="020F03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0" name="Рисунок 6" descr="IMG_0454">
            <a:extLst>
              <a:ext uri="{FF2B5EF4-FFF2-40B4-BE49-F238E27FC236}">
                <a16:creationId xmlns:a16="http://schemas.microsoft.com/office/drawing/2014/main" id="{5D19EAD9-7BE7-4A32-AC1A-32E2D8312F2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1" y="4871472"/>
            <a:ext cx="2546350" cy="1909763"/>
          </a:xfrm>
          <a:prstGeom prst="rect">
            <a:avLst/>
          </a:prstGeom>
          <a:ln>
            <a:solidFill>
              <a:srgbClr val="C8C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19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867CF2-E8F9-4A58-BC6F-6956B9E29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1" y="4868297"/>
            <a:ext cx="2870200" cy="19129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320B0C-C488-4C9A-BF82-E2E4091FB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151" y="4868297"/>
            <a:ext cx="2857500" cy="190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D0071B-30E3-47FF-9068-2D0AF755B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9" y="4868297"/>
            <a:ext cx="2862262" cy="1909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>
            <a:extLst>
              <a:ext uri="{FF2B5EF4-FFF2-40B4-BE49-F238E27FC236}">
                <a16:creationId xmlns:a16="http://schemas.microsoft.com/office/drawing/2014/main" id="{3742A0BC-68BF-4C5D-9927-93A0D190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219075"/>
            <a:ext cx="9604375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  University  Faculties 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1" name="Прямоугольник 1">
            <a:extLst>
              <a:ext uri="{FF2B5EF4-FFF2-40B4-BE49-F238E27FC236}">
                <a16:creationId xmlns:a16="http://schemas.microsoft.com/office/drawing/2014/main" id="{AA041182-BFB1-471C-908D-D0275288B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006850"/>
            <a:ext cx="5699125" cy="275152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318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Social and Economic Faculty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2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Pharmaceutical Faculty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2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Mathematics and Physics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2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Philological Faculty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2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 Law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2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Department of Physical Education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702" name="Прямоугольник 2">
            <a:extLst>
              <a:ext uri="{FF2B5EF4-FFF2-40B4-BE49-F238E27FC236}">
                <a16:creationId xmlns:a16="http://schemas.microsoft.com/office/drawing/2014/main" id="{C49C55AE-CFB9-4C3C-A9BA-BE72F19D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952500"/>
            <a:ext cx="6164263" cy="3322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318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Biology and Chemistry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Pre-School Education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Foreign Languages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Informatics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Historical Faculty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Primary School Education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Psychological and Pedagogical Faculty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pPr defTabSz="914400" eaLnBrk="1" hangingPunct="1">
              <a:lnSpc>
                <a:spcPct val="110000"/>
              </a:lnSpc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Faculty of Social Pedagogy 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FE2AEA-43B0-4634-A47C-1B3CA147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4314825"/>
            <a:ext cx="3451225" cy="2303463"/>
          </a:xfrm>
          <a:prstGeom prst="rect">
            <a:avLst/>
          </a:prstGeom>
          <a:ln>
            <a:solidFill>
              <a:srgbClr val="C8C6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BE647B-B96B-444E-9FF6-F0F0B54E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0" b="6662"/>
          <a:stretch/>
        </p:blipFill>
        <p:spPr>
          <a:xfrm>
            <a:off x="8715375" y="1298575"/>
            <a:ext cx="3260725" cy="2747963"/>
          </a:xfrm>
          <a:prstGeom prst="rect">
            <a:avLst/>
          </a:prstGeom>
          <a:ln>
            <a:solidFill>
              <a:srgbClr val="C8C6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E31F3F-B795-4509-8879-D6100CAFE724}"/>
              </a:ext>
            </a:extLst>
          </p:cNvPr>
          <p:cNvSpPr/>
          <p:nvPr/>
        </p:nvSpPr>
        <p:spPr>
          <a:xfrm>
            <a:off x="88900" y="333375"/>
            <a:ext cx="12192000" cy="76993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185738" eaLnBrk="1" hangingPunct="1"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Bachelor’s  </a:t>
            </a:r>
            <a:r>
              <a:rPr lang="en-US" alt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Programmes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7" name="Group 37">
            <a:extLst>
              <a:ext uri="{FF2B5EF4-FFF2-40B4-BE49-F238E27FC236}">
                <a16:creationId xmlns:a16="http://schemas.microsoft.com/office/drawing/2014/main" id="{5D0ABEAE-EDDC-4064-B170-606C9CF2D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162"/>
              </p:ext>
            </p:extLst>
          </p:nvPr>
        </p:nvGraphicFramePr>
        <p:xfrm>
          <a:off x="88934" y="1493420"/>
          <a:ext cx="11809379" cy="5303313"/>
        </p:xfrm>
        <a:graphic>
          <a:graphicData uri="http://schemas.openxmlformats.org/drawingml/2006/table">
            <a:tbl>
              <a:tblPr/>
              <a:tblGrid>
                <a:gridCol w="4375577">
                  <a:extLst>
                    <a:ext uri="{9D8B030D-6E8A-4147-A177-3AD203B41FA5}">
                      <a16:colId xmlns:a16="http://schemas.microsoft.com/office/drawing/2014/main" val="4050766873"/>
                    </a:ext>
                  </a:extLst>
                </a:gridCol>
                <a:gridCol w="1497541">
                  <a:extLst>
                    <a:ext uri="{9D8B030D-6E8A-4147-A177-3AD203B41FA5}">
                      <a16:colId xmlns:a16="http://schemas.microsoft.com/office/drawing/2014/main" val="401277798"/>
                    </a:ext>
                  </a:extLst>
                </a:gridCol>
                <a:gridCol w="1590974">
                  <a:extLst>
                    <a:ext uri="{9D8B030D-6E8A-4147-A177-3AD203B41FA5}">
                      <a16:colId xmlns:a16="http://schemas.microsoft.com/office/drawing/2014/main" val="2786563055"/>
                    </a:ext>
                  </a:extLst>
                </a:gridCol>
                <a:gridCol w="430547">
                  <a:extLst>
                    <a:ext uri="{9D8B030D-6E8A-4147-A177-3AD203B41FA5}">
                      <a16:colId xmlns:a16="http://schemas.microsoft.com/office/drawing/2014/main" val="2871606333"/>
                    </a:ext>
                  </a:extLst>
                </a:gridCol>
                <a:gridCol w="459250">
                  <a:extLst>
                    <a:ext uri="{9D8B030D-6E8A-4147-A177-3AD203B41FA5}">
                      <a16:colId xmlns:a16="http://schemas.microsoft.com/office/drawing/2014/main" val="729512282"/>
                    </a:ext>
                  </a:extLst>
                </a:gridCol>
                <a:gridCol w="3455490">
                  <a:extLst>
                    <a:ext uri="{9D8B030D-6E8A-4147-A177-3AD203B41FA5}">
                      <a16:colId xmlns:a16="http://schemas.microsoft.com/office/drawing/2014/main" val="1351827855"/>
                    </a:ext>
                  </a:extLst>
                </a:gridCol>
              </a:tblGrid>
              <a:tr h="858835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of Education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  Tests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74233"/>
                  </a:ext>
                </a:extLst>
              </a:tr>
              <a:tr h="598469"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kern="1200" dirty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44.03.01 </a:t>
                      </a:r>
                      <a:r>
                        <a:rPr lang="en-US" altLang="ru-RU" sz="24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Pedagogical Education</a:t>
                      </a:r>
                      <a:endParaRPr lang="ru-RU" altLang="ru-RU" sz="2400" b="1" kern="1200" dirty="0">
                        <a:solidFill>
                          <a:srgbClr val="07518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02979"/>
                  </a:ext>
                </a:extLst>
              </a:tr>
              <a:tr h="94634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Foreign Language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French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 Language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Social  Science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Foreign Language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973635"/>
                  </a:ext>
                </a:extLst>
              </a:tr>
              <a:tr h="6104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Pre-School Education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</a:t>
                      </a:r>
                      <a:r>
                        <a:rPr kumimoji="0" lang="ru-RU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                 the Specialized Level</a:t>
                      </a:r>
                      <a:endParaRPr kumimoji="0" lang="ru-RU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74479"/>
                  </a:ext>
                </a:extLst>
              </a:tr>
              <a:tr h="5638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Primary School Education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</a:t>
                      </a:r>
                      <a:r>
                        <a:rPr kumimoji="0" lang="ru-RU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                 the Specialized Level</a:t>
                      </a:r>
                      <a:endParaRPr kumimoji="0" lang="ru-RU" alt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15604"/>
                  </a:ext>
                </a:extLst>
              </a:tr>
              <a:tr h="5876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History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History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2721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Physical Education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Extramural</a:t>
                      </a:r>
                      <a:endParaRPr kumimoji="0" lang="ru-RU" alt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61145"/>
                  </a:ext>
                </a:extLst>
              </a:tr>
              <a:tr h="594941"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Biology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362722"/>
                  </a:ext>
                </a:extLst>
              </a:tr>
            </a:tbl>
          </a:graphicData>
        </a:graphic>
      </p:graphicFrame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4A4A99-CFDF-42E6-90A7-5053BFDCE4CE}"/>
              </a:ext>
            </a:extLst>
          </p:cNvPr>
          <p:cNvSpPr/>
          <p:nvPr/>
        </p:nvSpPr>
        <p:spPr>
          <a:xfrm>
            <a:off x="0" y="347635"/>
            <a:ext cx="12192000" cy="701731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174625" eaLnBrk="1" hangingPunct="1">
              <a:lnSpc>
                <a:spcPct val="90000"/>
              </a:lnSpc>
              <a:defRPr/>
            </a:pP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 Bachelor’s  </a:t>
            </a:r>
            <a:r>
              <a:rPr lang="en-US" alt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Programmes</a:t>
            </a:r>
            <a:r>
              <a:rPr lang="en-US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ru-RU" altLang="ru-RU" sz="3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7" name="Group 37">
            <a:extLst>
              <a:ext uri="{FF2B5EF4-FFF2-40B4-BE49-F238E27FC236}">
                <a16:creationId xmlns:a16="http://schemas.microsoft.com/office/drawing/2014/main" id="{7E46BA4D-F869-4E6F-B5B7-EA6019B94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24657"/>
              </p:ext>
            </p:extLst>
          </p:nvPr>
        </p:nvGraphicFramePr>
        <p:xfrm>
          <a:off x="127846" y="1212850"/>
          <a:ext cx="11770467" cy="5251578"/>
        </p:xfrm>
        <a:graphic>
          <a:graphicData uri="http://schemas.openxmlformats.org/drawingml/2006/table">
            <a:tbl>
              <a:tblPr/>
              <a:tblGrid>
                <a:gridCol w="4268198">
                  <a:extLst>
                    <a:ext uri="{9D8B030D-6E8A-4147-A177-3AD203B41FA5}">
                      <a16:colId xmlns:a16="http://schemas.microsoft.com/office/drawing/2014/main" val="4050766873"/>
                    </a:ext>
                  </a:extLst>
                </a:gridCol>
                <a:gridCol w="1529861">
                  <a:extLst>
                    <a:ext uri="{9D8B030D-6E8A-4147-A177-3AD203B41FA5}">
                      <a16:colId xmlns:a16="http://schemas.microsoft.com/office/drawing/2014/main" val="401277798"/>
                    </a:ext>
                  </a:extLst>
                </a:gridCol>
                <a:gridCol w="1635369">
                  <a:extLst>
                    <a:ext uri="{9D8B030D-6E8A-4147-A177-3AD203B41FA5}">
                      <a16:colId xmlns:a16="http://schemas.microsoft.com/office/drawing/2014/main" val="416202363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1370213365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729512282"/>
                    </a:ext>
                  </a:extLst>
                </a:gridCol>
                <a:gridCol w="3176454">
                  <a:extLst>
                    <a:ext uri="{9D8B030D-6E8A-4147-A177-3AD203B41FA5}">
                      <a16:colId xmlns:a16="http://schemas.microsoft.com/office/drawing/2014/main" val="1351827855"/>
                    </a:ext>
                  </a:extLst>
                </a:gridCol>
              </a:tblGrid>
              <a:tr h="856581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of  Education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of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of Education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 Tests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tc hMerge="1"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74233"/>
                  </a:ext>
                </a:extLst>
              </a:tr>
              <a:tr h="597305"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44.03.05 </a:t>
                      </a:r>
                      <a:r>
                        <a:rPr lang="en-US" altLang="ru-RU" sz="16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Pedagogical</a:t>
                      </a:r>
                      <a:r>
                        <a:rPr lang="en-US" altLang="ru-RU" sz="1600" b="1" kern="1200" baseline="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Education </a:t>
                      </a:r>
                      <a:r>
                        <a:rPr lang="ru-RU" altLang="ru-RU" sz="1600" b="1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2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ru-RU" sz="12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altLang="ru-RU" sz="1200" kern="1200" baseline="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2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ru-RU" sz="12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en-US" altLang="ru-RU" sz="1200" kern="1200" baseline="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2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ru-RU" sz="12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Profiles of Education</a:t>
                      </a:r>
                      <a:r>
                        <a:rPr lang="ru-RU" altLang="ru-RU" sz="1200" kern="1200" dirty="0" smtClean="0">
                          <a:solidFill>
                            <a:srgbClr val="07518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altLang="ru-RU" sz="1200" kern="1200" dirty="0">
                        <a:solidFill>
                          <a:srgbClr val="07518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4816"/>
                  </a:ext>
                </a:extLst>
              </a:tr>
              <a:tr h="6000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Biology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Chemistry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Russian Language</a:t>
                      </a:r>
                      <a:endParaRPr kumimoji="0" lang="ru-RU" altLang="ru-RU" sz="16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Social   Science</a:t>
                      </a:r>
                      <a:endParaRPr kumimoji="0" lang="ru-RU" altLang="ru-RU" sz="1600" b="0" i="0" u="none" strike="noStrike" cap="none" spc="20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Biology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Chemistry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587402"/>
                  </a:ext>
                </a:extLst>
              </a:tr>
              <a:tr h="8565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Mathematics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Informatics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Informatics and ICT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668855"/>
                  </a:ext>
                </a:extLst>
              </a:tr>
              <a:tr h="8565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Mathematics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Physics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Physics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309598"/>
                  </a:ext>
                </a:extLst>
              </a:tr>
              <a:tr h="8565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Primary School Education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Pre-School Education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138108"/>
                  </a:ext>
                </a:extLst>
              </a:tr>
              <a:tr h="6000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Pre-School Education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Supplementary Education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Full-time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 panose="020F0502020204030204" pitchFamily="34" charset="0"/>
                        </a:rPr>
                        <a:t>years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Mathematics, the Specialized Level</a:t>
                      </a:r>
                      <a:endParaRPr kumimoji="0" lang="ru-RU" alt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Biology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Literature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541608"/>
                  </a:ext>
                </a:extLst>
              </a:tr>
            </a:tbl>
          </a:graphicData>
        </a:graphic>
      </p:graphicFrame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025" y="225425"/>
            <a:ext cx="23002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4171</TotalTime>
  <Words>931</Words>
  <Application>Microsoft Office PowerPoint</Application>
  <PresentationFormat>Широкоэкранный</PresentationFormat>
  <Paragraphs>258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Cambria</vt:lpstr>
      <vt:lpstr>Century Gothic</vt:lpstr>
      <vt:lpstr>Constantia</vt:lpstr>
      <vt:lpstr>Corbel</vt:lpstr>
      <vt:lpstr>Courier New</vt:lpstr>
      <vt:lpstr>Noto Serif</vt:lpstr>
      <vt:lpstr>Symbol</vt:lpstr>
      <vt:lpstr>Times New Roman</vt:lpstr>
      <vt:lpstr>Wingdings</vt:lpstr>
      <vt:lpstr>Тема Office</vt:lpstr>
      <vt:lpstr>THE  STATE UNIVERSITY OF HUMANITIES AND TECHNOLOGY (GGTU)    The City of Orekhovo-Zuyevo, 2024-2025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Basic   Dates   of    Admission</vt:lpstr>
      <vt:lpstr>List  of  Documents</vt:lpstr>
      <vt:lpstr>Презентация PowerPoint</vt:lpstr>
      <vt:lpstr>Contact    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гуманитарно- технологический университет</dc:title>
  <dc:creator>admin</dc:creator>
  <cp:lastModifiedBy>Гуреев Роман Альбертович</cp:lastModifiedBy>
  <cp:revision>492</cp:revision>
  <dcterms:created xsi:type="dcterms:W3CDTF">2017-02-20T06:49:37Z</dcterms:created>
  <dcterms:modified xsi:type="dcterms:W3CDTF">2024-01-30T17:15:31Z</dcterms:modified>
</cp:coreProperties>
</file>